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9" r:id="rId6"/>
    <p:sldId id="273" r:id="rId7"/>
    <p:sldId id="289" r:id="rId8"/>
    <p:sldId id="287" r:id="rId9"/>
    <p:sldId id="288" r:id="rId10"/>
    <p:sldId id="294" r:id="rId11"/>
    <p:sldId id="295" r:id="rId12"/>
    <p:sldId id="261" r:id="rId13"/>
    <p:sldId id="274" r:id="rId14"/>
    <p:sldId id="296" r:id="rId15"/>
    <p:sldId id="278" r:id="rId16"/>
    <p:sldId id="285" r:id="rId17"/>
    <p:sldId id="272" r:id="rId18"/>
  </p:sldIdLst>
  <p:sldSz cx="9144000" cy="5143500" type="screen16x9"/>
  <p:notesSz cx="6797675" cy="9926638"/>
  <p:embeddedFontLs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軟正黑體" panose="020B0604030504040204" pitchFamily="34" charset="-120"/>
      <p:regular r:id="rId27"/>
      <p:bold r:id="rId28"/>
    </p:embeddedFont>
    <p:embeddedFont>
      <p:font typeface="Tahoma Bold" panose="020B0804030504040204" pitchFamily="34" charset="0"/>
      <p:bold r:id="rId29"/>
    </p:embeddedFont>
    <p:embeddedFont>
      <p:font typeface="ヒラギノ角ゴ Pro W3" panose="020B0604020202020204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1pPr>
    <a:lvl2pPr marL="342900" indent="1143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2pPr>
    <a:lvl3pPr marL="685800" indent="2286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3pPr>
    <a:lvl4pPr marL="1028700" indent="3429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4pPr>
    <a:lvl5pPr marL="1371600" indent="4572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1F"/>
    <a:srgbClr val="642B1F"/>
    <a:srgbClr val="9E2B1F"/>
    <a:srgbClr val="CF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9" autoAdjust="0"/>
    <p:restoredTop sz="63963" autoAdjust="0"/>
  </p:normalViewPr>
  <p:slideViewPr>
    <p:cSldViewPr snapToGrid="0" snapToObjects="1">
      <p:cViewPr varScale="1">
        <p:scale>
          <a:sx n="93" d="100"/>
          <a:sy n="93" d="100"/>
        </p:scale>
        <p:origin x="-2082" y="-90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3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05188-7FB5-4DC1-ADB1-4737F4EA00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D417EE-4D8E-49CD-BAC5-AD65DF7AF5EE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領導統御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2D9654AD-56DE-4524-BA2A-398BEF67FA6B}" type="parTrans" cxnId="{3C6D406C-B21E-4AE5-95A6-E12131CA0025}">
      <dgm:prSet/>
      <dgm:spPr/>
      <dgm:t>
        <a:bodyPr/>
        <a:lstStyle/>
        <a:p>
          <a:endParaRPr lang="en-GB"/>
        </a:p>
      </dgm:t>
    </dgm:pt>
    <dgm:pt modelId="{CCDBAA60-6D10-4430-8F29-3B12795CB3FE}" type="sibTrans" cxnId="{3C6D406C-B21E-4AE5-95A6-E12131CA0025}">
      <dgm:prSet/>
      <dgm:spPr/>
      <dgm:t>
        <a:bodyPr/>
        <a:lstStyle/>
        <a:p>
          <a:endParaRPr lang="en-GB"/>
        </a:p>
      </dgm:t>
    </dgm:pt>
    <dgm:pt modelId="{9AAF1AB3-A64F-4EBC-B9EB-82812A16F4AA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風險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70DF076D-1096-4EDF-B263-229B7B87CA29}" type="parTrans" cxnId="{16A3EB2E-7646-4B6F-8593-456E62398F86}">
      <dgm:prSet/>
      <dgm:spPr/>
      <dgm:t>
        <a:bodyPr/>
        <a:lstStyle/>
        <a:p>
          <a:endParaRPr lang="en-GB"/>
        </a:p>
      </dgm:t>
    </dgm:pt>
    <dgm:pt modelId="{0BFF8BE9-78C8-44CA-84CA-A176A9E1787F}" type="sibTrans" cxnId="{16A3EB2E-7646-4B6F-8593-456E62398F86}">
      <dgm:prSet/>
      <dgm:spPr/>
      <dgm:t>
        <a:bodyPr/>
        <a:lstStyle/>
        <a:p>
          <a:endParaRPr lang="en-GB"/>
        </a:p>
      </dgm:t>
    </dgm:pt>
    <dgm:pt modelId="{68DAC030-D184-4FA1-B1AC-51004D365088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更強調高階主管對管理系統的參與 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B212F0B8-92F3-426D-97B5-25742ED15497}" type="parTrans" cxnId="{05912784-4366-4516-AC62-AAE2DF85915D}">
      <dgm:prSet/>
      <dgm:spPr/>
      <dgm:t>
        <a:bodyPr/>
        <a:lstStyle/>
        <a:p>
          <a:endParaRPr lang="en-GB"/>
        </a:p>
      </dgm:t>
    </dgm:pt>
    <dgm:pt modelId="{72662808-DDC7-4588-B653-550948AFCEA7}" type="sibTrans" cxnId="{05912784-4366-4516-AC62-AAE2DF85915D}">
      <dgm:prSet/>
      <dgm:spPr/>
      <dgm:t>
        <a:bodyPr/>
        <a:lstStyle/>
        <a:p>
          <a:endParaRPr lang="en-GB"/>
        </a:p>
      </dgm:t>
    </dgm:pt>
    <dgm:pt modelId="{E42D314F-D54A-4610-A000-0312369FA9C8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以風險為基礎的思考融入條文要求中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2FD4C2D3-7F82-4B7E-B886-08D01AAEB185}" type="parTrans" cxnId="{5F18137E-A28A-4BCE-A04C-6DA330BC1DE1}">
      <dgm:prSet/>
      <dgm:spPr/>
      <dgm:t>
        <a:bodyPr/>
        <a:lstStyle/>
        <a:p>
          <a:endParaRPr lang="en-GB"/>
        </a:p>
      </dgm:t>
    </dgm:pt>
    <dgm:pt modelId="{3DE6C611-8ADF-44E7-8764-B49B76D659EC}" type="sibTrans" cxnId="{5F18137E-A28A-4BCE-A04C-6DA330BC1DE1}">
      <dgm:prSet/>
      <dgm:spPr/>
      <dgm:t>
        <a:bodyPr/>
        <a:lstStyle/>
        <a:p>
          <a:endParaRPr lang="en-GB"/>
        </a:p>
      </dgm:t>
    </dgm:pt>
    <dgm:pt modelId="{738CB1B6-0346-4241-8FAA-E0F37E6001FE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品質的重要性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9B916735-3D5E-4B0F-AC09-368AC5C8514A}" type="parTrans" cxnId="{5A5BA8A3-0601-4C92-B0B2-DB78FDCEF335}">
      <dgm:prSet/>
      <dgm:spPr/>
      <dgm:t>
        <a:bodyPr/>
        <a:lstStyle/>
        <a:p>
          <a:endParaRPr lang="en-GB"/>
        </a:p>
      </dgm:t>
    </dgm:pt>
    <dgm:pt modelId="{DF4B5685-F496-45D6-BB1E-1CB0B37D3B52}" type="sibTrans" cxnId="{5A5BA8A3-0601-4C92-B0B2-DB78FDCEF335}">
      <dgm:prSet/>
      <dgm:spPr/>
      <dgm:t>
        <a:bodyPr/>
        <a:lstStyle/>
        <a:p>
          <a:endParaRPr lang="en-GB"/>
        </a:p>
      </dgm:t>
    </dgm:pt>
    <dgm:pt modelId="{2B5A5002-331C-444F-93B3-12CED0D0DDBC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組織背景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0C434178-704A-4882-8557-8C54B403C92F}" type="parTrans" cxnId="{F1B02A96-DE85-4B19-B698-EA3588EA4F77}">
      <dgm:prSet/>
      <dgm:spPr/>
      <dgm:t>
        <a:bodyPr/>
        <a:lstStyle/>
        <a:p>
          <a:endParaRPr lang="en-GB"/>
        </a:p>
      </dgm:t>
    </dgm:pt>
    <dgm:pt modelId="{DB23163C-EAF4-47E6-846A-21441BB1D0F4}" type="sibTrans" cxnId="{F1B02A96-DE85-4B19-B698-EA3588EA4F77}">
      <dgm:prSet/>
      <dgm:spPr/>
      <dgm:t>
        <a:bodyPr/>
        <a:lstStyle/>
        <a:p>
          <a:endParaRPr lang="en-GB"/>
        </a:p>
      </dgm:t>
    </dgm:pt>
    <dgm:pt modelId="{636DAE7A-7223-4C78-B3F2-679966920032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更強調利害關係人的相關需求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FCF12F08-E3A8-4897-AE65-6E8F8F18E83B}" type="parTrans" cxnId="{22F35086-4DDE-4CA0-9BC6-BCDDD012E2B5}">
      <dgm:prSet/>
      <dgm:spPr/>
      <dgm:t>
        <a:bodyPr/>
        <a:lstStyle/>
        <a:p>
          <a:endParaRPr lang="en-GB"/>
        </a:p>
      </dgm:t>
    </dgm:pt>
    <dgm:pt modelId="{8BE39212-6A7E-421C-A6B9-5D1FC2C10CA2}" type="sibTrans" cxnId="{22F35086-4DDE-4CA0-9BC6-BCDDD012E2B5}">
      <dgm:prSet/>
      <dgm:spPr/>
      <dgm:t>
        <a:bodyPr/>
        <a:lstStyle/>
        <a:p>
          <a:endParaRPr lang="en-GB"/>
        </a:p>
      </dgm:t>
    </dgm:pt>
    <dgm:pt modelId="{5BE81C38-BA2E-4F04-BD6D-235A94CE4C33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確保品質管理已與組織的策略方向一致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FEEDD8D5-E29D-4B59-ADE0-6F6438521EEF}" type="parTrans" cxnId="{78F1289A-237E-4662-AFC4-A3607941E8C1}">
      <dgm:prSet/>
      <dgm:spPr/>
      <dgm:t>
        <a:bodyPr/>
        <a:lstStyle/>
        <a:p>
          <a:endParaRPr lang="en-GB"/>
        </a:p>
      </dgm:t>
    </dgm:pt>
    <dgm:pt modelId="{92CC5449-0EA4-4640-977B-3B96923912E0}" type="sibTrans" cxnId="{78F1289A-237E-4662-AFC4-A3607941E8C1}">
      <dgm:prSet/>
      <dgm:spPr/>
      <dgm:t>
        <a:bodyPr/>
        <a:lstStyle/>
        <a:p>
          <a:endParaRPr lang="en-GB"/>
        </a:p>
      </dgm:t>
    </dgm:pt>
    <dgm:pt modelId="{95F65CE2-1CF5-4912-AF17-E56B59255C88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流程方法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9453457B-1C03-4C4F-AE40-D46262350F72}" type="parTrans" cxnId="{177CC0A9-BDB0-448E-95D9-2FB75712D6F7}">
      <dgm:prSet/>
      <dgm:spPr/>
      <dgm:t>
        <a:bodyPr/>
        <a:lstStyle/>
        <a:p>
          <a:endParaRPr lang="zh-TW" altLang="en-US"/>
        </a:p>
      </dgm:t>
    </dgm:pt>
    <dgm:pt modelId="{0C7802E5-16EF-4C7A-963D-745E893D5C57}" type="sibTrans" cxnId="{177CC0A9-BDB0-448E-95D9-2FB75712D6F7}">
      <dgm:prSet/>
      <dgm:spPr/>
      <dgm:t>
        <a:bodyPr/>
        <a:lstStyle/>
        <a:p>
          <a:endParaRPr lang="zh-TW" altLang="en-US"/>
        </a:p>
      </dgm:t>
    </dgm:pt>
    <dgm:pt modelId="{85A4B842-214F-4E24-811F-0F982B87AD3B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導入流程方法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7D975C0D-555E-4F1F-B543-3A6BE0FE106A}" type="parTrans" cxnId="{2BE0B51B-796A-4295-9A33-43D51CDACBD5}">
      <dgm:prSet/>
      <dgm:spPr/>
      <dgm:t>
        <a:bodyPr/>
        <a:lstStyle/>
        <a:p>
          <a:endParaRPr lang="zh-TW" altLang="en-US"/>
        </a:p>
      </dgm:t>
    </dgm:pt>
    <dgm:pt modelId="{2EBDEA3E-EC95-413D-A2F6-7FDCBF65800D}" type="sibTrans" cxnId="{2BE0B51B-796A-4295-9A33-43D51CDACBD5}">
      <dgm:prSet/>
      <dgm:spPr/>
      <dgm:t>
        <a:bodyPr/>
        <a:lstStyle/>
        <a:p>
          <a:endParaRPr lang="zh-TW" altLang="en-US"/>
        </a:p>
      </dgm:t>
    </dgm:pt>
    <dgm:pt modelId="{350857AA-92E3-466F-9AD9-1842864108DB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文件化資訊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E4F08135-D3A2-451C-A36D-5DDC18D5F347}" type="parTrans" cxnId="{96FC6840-1A6E-436C-8D3A-7617753C9828}">
      <dgm:prSet/>
      <dgm:spPr/>
      <dgm:t>
        <a:bodyPr/>
        <a:lstStyle/>
        <a:p>
          <a:endParaRPr lang="zh-TW" altLang="en-US"/>
        </a:p>
      </dgm:t>
    </dgm:pt>
    <dgm:pt modelId="{5B8AD585-FD6D-4D81-BE2E-B333367749AA}" type="sibTrans" cxnId="{96FC6840-1A6E-436C-8D3A-7617753C9828}">
      <dgm:prSet/>
      <dgm:spPr/>
      <dgm:t>
        <a:bodyPr/>
        <a:lstStyle/>
        <a:p>
          <a:endParaRPr lang="zh-TW" altLang="en-US"/>
        </a:p>
      </dgm:t>
    </dgm:pt>
    <dgm:pt modelId="{B8688117-0B4D-48E8-93EC-708DC2F6E3E7}">
      <dgm:prSet phldrT="[Text]"/>
      <dgm:spPr/>
      <dgm:t>
        <a:bodyPr/>
        <a:lstStyle/>
        <a:p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變得更彈性</a:t>
          </a:r>
          <a:endParaRPr lang="en-GB" dirty="0">
            <a:latin typeface="微軟正黑體" pitchFamily="34" charset="-120"/>
            <a:ea typeface="微軟正黑體" pitchFamily="34" charset="-120"/>
          </a:endParaRPr>
        </a:p>
      </dgm:t>
    </dgm:pt>
    <dgm:pt modelId="{B27EB559-8B6C-4991-9C76-CAE86676BFC7}" type="parTrans" cxnId="{8FE8C888-6672-48F1-9A29-CBE395BCB628}">
      <dgm:prSet/>
      <dgm:spPr/>
      <dgm:t>
        <a:bodyPr/>
        <a:lstStyle/>
        <a:p>
          <a:endParaRPr lang="zh-TW" altLang="en-US"/>
        </a:p>
      </dgm:t>
    </dgm:pt>
    <dgm:pt modelId="{4195CE21-D10D-4615-B3E7-B10D61E17DCF}" type="sibTrans" cxnId="{8FE8C888-6672-48F1-9A29-CBE395BCB628}">
      <dgm:prSet/>
      <dgm:spPr/>
      <dgm:t>
        <a:bodyPr/>
        <a:lstStyle/>
        <a:p>
          <a:endParaRPr lang="zh-TW" altLang="en-US"/>
        </a:p>
      </dgm:t>
    </dgm:pt>
    <dgm:pt modelId="{1ACF7129-48E0-4BA1-BFA8-B168876A0389}" type="pres">
      <dgm:prSet presAssocID="{F4805188-7FB5-4DC1-ADB1-4737F4EA0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2F8A14-C1EE-45FB-A0CB-C2CB1E5C87C8}" type="pres">
      <dgm:prSet presAssocID="{C8D417EE-4D8E-49CD-BAC5-AD65DF7AF5EE}" presName="linNode" presStyleCnt="0"/>
      <dgm:spPr/>
    </dgm:pt>
    <dgm:pt modelId="{4048DEC3-AF2D-45D6-8C92-D20C8636003D}" type="pres">
      <dgm:prSet presAssocID="{C8D417EE-4D8E-49CD-BAC5-AD65DF7AF5E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AD31FD-6AB3-42E6-85D2-FDEB3C208B69}" type="pres">
      <dgm:prSet presAssocID="{C8D417EE-4D8E-49CD-BAC5-AD65DF7AF5EE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209916-D186-48C5-8402-BE768F4E288E}" type="pres">
      <dgm:prSet presAssocID="{CCDBAA60-6D10-4430-8F29-3B12795CB3FE}" presName="sp" presStyleCnt="0"/>
      <dgm:spPr/>
    </dgm:pt>
    <dgm:pt modelId="{53889032-623A-42EC-B238-AF7A40436597}" type="pres">
      <dgm:prSet presAssocID="{9AAF1AB3-A64F-4EBC-B9EB-82812A16F4AA}" presName="linNode" presStyleCnt="0"/>
      <dgm:spPr/>
    </dgm:pt>
    <dgm:pt modelId="{181F2A88-865D-4A09-A184-27205D09389C}" type="pres">
      <dgm:prSet presAssocID="{9AAF1AB3-A64F-4EBC-B9EB-82812A16F4AA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1D3287-4C2D-4EE5-A9CD-F89580DED185}" type="pres">
      <dgm:prSet presAssocID="{9AAF1AB3-A64F-4EBC-B9EB-82812A16F4AA}" presName="descendantText" presStyleLbl="alignAccFollowNode1" presStyleIdx="1" presStyleCnt="6" custLinFactNeighborY="1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A8518-80A2-4A15-BB29-0663D5F7EDBA}" type="pres">
      <dgm:prSet presAssocID="{0BFF8BE9-78C8-44CA-84CA-A176A9E1787F}" presName="sp" presStyleCnt="0"/>
      <dgm:spPr/>
    </dgm:pt>
    <dgm:pt modelId="{5A9787DA-8606-4C8A-BF5F-FE7F01E70D50}" type="pres">
      <dgm:prSet presAssocID="{2B5A5002-331C-444F-93B3-12CED0D0DDBC}" presName="linNode" presStyleCnt="0"/>
      <dgm:spPr/>
    </dgm:pt>
    <dgm:pt modelId="{75EE57AD-5E37-4AA3-B8B3-6D60CF6E5466}" type="pres">
      <dgm:prSet presAssocID="{2B5A5002-331C-444F-93B3-12CED0D0DDB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DBE9CF-80D1-4601-B830-D401E35CA3B2}" type="pres">
      <dgm:prSet presAssocID="{2B5A5002-331C-444F-93B3-12CED0D0DDB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C3DBD9-2903-4CB9-9E07-27F0F89C2A51}" type="pres">
      <dgm:prSet presAssocID="{DB23163C-EAF4-47E6-846A-21441BB1D0F4}" presName="sp" presStyleCnt="0"/>
      <dgm:spPr/>
    </dgm:pt>
    <dgm:pt modelId="{C6AFE79F-22A7-450D-A20F-B9B1D418D851}" type="pres">
      <dgm:prSet presAssocID="{738CB1B6-0346-4241-8FAA-E0F37E6001FE}" presName="linNode" presStyleCnt="0"/>
      <dgm:spPr/>
    </dgm:pt>
    <dgm:pt modelId="{1F341F64-1086-48EF-A0AC-20F2A2BE5F84}" type="pres">
      <dgm:prSet presAssocID="{738CB1B6-0346-4241-8FAA-E0F37E6001F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00556A-FCF7-4CBA-A600-D60D4DC83C9D}" type="pres">
      <dgm:prSet presAssocID="{738CB1B6-0346-4241-8FAA-E0F37E6001F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D0DF54-78DD-4F0A-83FF-9B07E7F0B944}" type="pres">
      <dgm:prSet presAssocID="{DF4B5685-F496-45D6-BB1E-1CB0B37D3B52}" presName="sp" presStyleCnt="0"/>
      <dgm:spPr/>
    </dgm:pt>
    <dgm:pt modelId="{0130598E-ECF6-465A-A6CC-F71BC06AA94E}" type="pres">
      <dgm:prSet presAssocID="{95F65CE2-1CF5-4912-AF17-E56B59255C88}" presName="linNode" presStyleCnt="0"/>
      <dgm:spPr/>
    </dgm:pt>
    <dgm:pt modelId="{70E75EB9-03FF-40CD-8C1D-8AD36D4817D6}" type="pres">
      <dgm:prSet presAssocID="{95F65CE2-1CF5-4912-AF17-E56B59255C8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BC9E6E-3B16-46DD-8DC2-3EE1FFB1BF95}" type="pres">
      <dgm:prSet presAssocID="{95F65CE2-1CF5-4912-AF17-E56B59255C8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0AA492-DD72-40F7-830E-1CF4AD711716}" type="pres">
      <dgm:prSet presAssocID="{0C7802E5-16EF-4C7A-963D-745E893D5C57}" presName="sp" presStyleCnt="0"/>
      <dgm:spPr/>
    </dgm:pt>
    <dgm:pt modelId="{5D58BA97-6FF3-4CB2-9B30-7BD69D023182}" type="pres">
      <dgm:prSet presAssocID="{350857AA-92E3-466F-9AD9-1842864108DB}" presName="linNode" presStyleCnt="0"/>
      <dgm:spPr/>
    </dgm:pt>
    <dgm:pt modelId="{28E4530E-D512-4D27-A779-54479856BC3E}" type="pres">
      <dgm:prSet presAssocID="{350857AA-92E3-466F-9AD9-1842864108D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82C2C6-3C45-46F5-9152-A4A579CA1ADE}" type="pres">
      <dgm:prSet presAssocID="{350857AA-92E3-466F-9AD9-1842864108D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685F72-D94E-4FFC-8C13-04BF113D141C}" type="presOf" srcId="{636DAE7A-7223-4C78-B3F2-679966920032}" destId="{5DDBE9CF-80D1-4601-B830-D401E35CA3B2}" srcOrd="0" destOrd="0" presId="urn:microsoft.com/office/officeart/2005/8/layout/vList5"/>
    <dgm:cxn modelId="{5D6B7691-31DB-42D3-8FFF-8210B35BB37B}" type="presOf" srcId="{738CB1B6-0346-4241-8FAA-E0F37E6001FE}" destId="{1F341F64-1086-48EF-A0AC-20F2A2BE5F84}" srcOrd="0" destOrd="0" presId="urn:microsoft.com/office/officeart/2005/8/layout/vList5"/>
    <dgm:cxn modelId="{A0D37337-E417-4107-A521-D65A95DD4281}" type="presOf" srcId="{B8688117-0B4D-48E8-93EC-708DC2F6E3E7}" destId="{0F82C2C6-3C45-46F5-9152-A4A579CA1ADE}" srcOrd="0" destOrd="0" presId="urn:microsoft.com/office/officeart/2005/8/layout/vList5"/>
    <dgm:cxn modelId="{96FC6840-1A6E-436C-8D3A-7617753C9828}" srcId="{F4805188-7FB5-4DC1-ADB1-4737F4EA00B1}" destId="{350857AA-92E3-466F-9AD9-1842864108DB}" srcOrd="5" destOrd="0" parTransId="{E4F08135-D3A2-451C-A36D-5DDC18D5F347}" sibTransId="{5B8AD585-FD6D-4D81-BE2E-B333367749AA}"/>
    <dgm:cxn modelId="{50DEE963-E261-448A-B003-572B66E187DE}" type="presOf" srcId="{E42D314F-D54A-4610-A000-0312369FA9C8}" destId="{BC1D3287-4C2D-4EE5-A9CD-F89580DED185}" srcOrd="0" destOrd="0" presId="urn:microsoft.com/office/officeart/2005/8/layout/vList5"/>
    <dgm:cxn modelId="{199F0740-F314-4D43-9583-5B5C2109D947}" type="presOf" srcId="{350857AA-92E3-466F-9AD9-1842864108DB}" destId="{28E4530E-D512-4D27-A779-54479856BC3E}" srcOrd="0" destOrd="0" presId="urn:microsoft.com/office/officeart/2005/8/layout/vList5"/>
    <dgm:cxn modelId="{3AF51733-8D13-4D1F-9C7C-15B0602495E8}" type="presOf" srcId="{95F65CE2-1CF5-4912-AF17-E56B59255C88}" destId="{70E75EB9-03FF-40CD-8C1D-8AD36D4817D6}" srcOrd="0" destOrd="0" presId="urn:microsoft.com/office/officeart/2005/8/layout/vList5"/>
    <dgm:cxn modelId="{22F35086-4DDE-4CA0-9BC6-BCDDD012E2B5}" srcId="{2B5A5002-331C-444F-93B3-12CED0D0DDBC}" destId="{636DAE7A-7223-4C78-B3F2-679966920032}" srcOrd="0" destOrd="0" parTransId="{FCF12F08-E3A8-4897-AE65-6E8F8F18E83B}" sibTransId="{8BE39212-6A7E-421C-A6B9-5D1FC2C10CA2}"/>
    <dgm:cxn modelId="{7D228133-A6D6-4179-A380-AA301A9D9639}" type="presOf" srcId="{68DAC030-D184-4FA1-B1AC-51004D365088}" destId="{FAAD31FD-6AB3-42E6-85D2-FDEB3C208B69}" srcOrd="0" destOrd="0" presId="urn:microsoft.com/office/officeart/2005/8/layout/vList5"/>
    <dgm:cxn modelId="{5A5BA8A3-0601-4C92-B0B2-DB78FDCEF335}" srcId="{F4805188-7FB5-4DC1-ADB1-4737F4EA00B1}" destId="{738CB1B6-0346-4241-8FAA-E0F37E6001FE}" srcOrd="3" destOrd="0" parTransId="{9B916735-3D5E-4B0F-AC09-368AC5C8514A}" sibTransId="{DF4B5685-F496-45D6-BB1E-1CB0B37D3B52}"/>
    <dgm:cxn modelId="{18E75D7F-875E-4261-8D6A-C5DE48903884}" type="presOf" srcId="{5BE81C38-BA2E-4F04-BD6D-235A94CE4C33}" destId="{ED00556A-FCF7-4CBA-A600-D60D4DC83C9D}" srcOrd="0" destOrd="0" presId="urn:microsoft.com/office/officeart/2005/8/layout/vList5"/>
    <dgm:cxn modelId="{7DFE390C-98BF-428F-B5CD-3CF0FDD77B4E}" type="presOf" srcId="{85A4B842-214F-4E24-811F-0F982B87AD3B}" destId="{2CBC9E6E-3B16-46DD-8DC2-3EE1FFB1BF95}" srcOrd="0" destOrd="0" presId="urn:microsoft.com/office/officeart/2005/8/layout/vList5"/>
    <dgm:cxn modelId="{2BE0B51B-796A-4295-9A33-43D51CDACBD5}" srcId="{95F65CE2-1CF5-4912-AF17-E56B59255C88}" destId="{85A4B842-214F-4E24-811F-0F982B87AD3B}" srcOrd="0" destOrd="0" parTransId="{7D975C0D-555E-4F1F-B543-3A6BE0FE106A}" sibTransId="{2EBDEA3E-EC95-413D-A2F6-7FDCBF65800D}"/>
    <dgm:cxn modelId="{5B6453C4-F81E-4767-8C3F-0A0647AAEB2C}" type="presOf" srcId="{2B5A5002-331C-444F-93B3-12CED0D0DDBC}" destId="{75EE57AD-5E37-4AA3-B8B3-6D60CF6E5466}" srcOrd="0" destOrd="0" presId="urn:microsoft.com/office/officeart/2005/8/layout/vList5"/>
    <dgm:cxn modelId="{78F1289A-237E-4662-AFC4-A3607941E8C1}" srcId="{738CB1B6-0346-4241-8FAA-E0F37E6001FE}" destId="{5BE81C38-BA2E-4F04-BD6D-235A94CE4C33}" srcOrd="0" destOrd="0" parTransId="{FEEDD8D5-E29D-4B59-ADE0-6F6438521EEF}" sibTransId="{92CC5449-0EA4-4640-977B-3B96923912E0}"/>
    <dgm:cxn modelId="{8FE8C888-6672-48F1-9A29-CBE395BCB628}" srcId="{350857AA-92E3-466F-9AD9-1842864108DB}" destId="{B8688117-0B4D-48E8-93EC-708DC2F6E3E7}" srcOrd="0" destOrd="0" parTransId="{B27EB559-8B6C-4991-9C76-CAE86676BFC7}" sibTransId="{4195CE21-D10D-4615-B3E7-B10D61E17DCF}"/>
    <dgm:cxn modelId="{B48EC3FB-0B3D-4640-9A44-902E2F2FAF1E}" type="presOf" srcId="{9AAF1AB3-A64F-4EBC-B9EB-82812A16F4AA}" destId="{181F2A88-865D-4A09-A184-27205D09389C}" srcOrd="0" destOrd="0" presId="urn:microsoft.com/office/officeart/2005/8/layout/vList5"/>
    <dgm:cxn modelId="{177CC0A9-BDB0-448E-95D9-2FB75712D6F7}" srcId="{F4805188-7FB5-4DC1-ADB1-4737F4EA00B1}" destId="{95F65CE2-1CF5-4912-AF17-E56B59255C88}" srcOrd="4" destOrd="0" parTransId="{9453457B-1C03-4C4F-AE40-D46262350F72}" sibTransId="{0C7802E5-16EF-4C7A-963D-745E893D5C57}"/>
    <dgm:cxn modelId="{F8E080DD-6E46-436C-AFA6-705571422CBC}" type="presOf" srcId="{C8D417EE-4D8E-49CD-BAC5-AD65DF7AF5EE}" destId="{4048DEC3-AF2D-45D6-8C92-D20C8636003D}" srcOrd="0" destOrd="0" presId="urn:microsoft.com/office/officeart/2005/8/layout/vList5"/>
    <dgm:cxn modelId="{05912784-4366-4516-AC62-AAE2DF85915D}" srcId="{C8D417EE-4D8E-49CD-BAC5-AD65DF7AF5EE}" destId="{68DAC030-D184-4FA1-B1AC-51004D365088}" srcOrd="0" destOrd="0" parTransId="{B212F0B8-92F3-426D-97B5-25742ED15497}" sibTransId="{72662808-DDC7-4588-B653-550948AFCEA7}"/>
    <dgm:cxn modelId="{6970C588-EBB8-4D87-93F3-BE0E5633CB59}" type="presOf" srcId="{F4805188-7FB5-4DC1-ADB1-4737F4EA00B1}" destId="{1ACF7129-48E0-4BA1-BFA8-B168876A0389}" srcOrd="0" destOrd="0" presId="urn:microsoft.com/office/officeart/2005/8/layout/vList5"/>
    <dgm:cxn modelId="{16A3EB2E-7646-4B6F-8593-456E62398F86}" srcId="{F4805188-7FB5-4DC1-ADB1-4737F4EA00B1}" destId="{9AAF1AB3-A64F-4EBC-B9EB-82812A16F4AA}" srcOrd="1" destOrd="0" parTransId="{70DF076D-1096-4EDF-B263-229B7B87CA29}" sibTransId="{0BFF8BE9-78C8-44CA-84CA-A176A9E1787F}"/>
    <dgm:cxn modelId="{F1B02A96-DE85-4B19-B698-EA3588EA4F77}" srcId="{F4805188-7FB5-4DC1-ADB1-4737F4EA00B1}" destId="{2B5A5002-331C-444F-93B3-12CED0D0DDBC}" srcOrd="2" destOrd="0" parTransId="{0C434178-704A-4882-8557-8C54B403C92F}" sibTransId="{DB23163C-EAF4-47E6-846A-21441BB1D0F4}"/>
    <dgm:cxn modelId="{3C6D406C-B21E-4AE5-95A6-E12131CA0025}" srcId="{F4805188-7FB5-4DC1-ADB1-4737F4EA00B1}" destId="{C8D417EE-4D8E-49CD-BAC5-AD65DF7AF5EE}" srcOrd="0" destOrd="0" parTransId="{2D9654AD-56DE-4524-BA2A-398BEF67FA6B}" sibTransId="{CCDBAA60-6D10-4430-8F29-3B12795CB3FE}"/>
    <dgm:cxn modelId="{5F18137E-A28A-4BCE-A04C-6DA330BC1DE1}" srcId="{9AAF1AB3-A64F-4EBC-B9EB-82812A16F4AA}" destId="{E42D314F-D54A-4610-A000-0312369FA9C8}" srcOrd="0" destOrd="0" parTransId="{2FD4C2D3-7F82-4B7E-B886-08D01AAEB185}" sibTransId="{3DE6C611-8ADF-44E7-8764-B49B76D659EC}"/>
    <dgm:cxn modelId="{F739553E-82FD-40F4-A924-337680B7D938}" type="presParOf" srcId="{1ACF7129-48E0-4BA1-BFA8-B168876A0389}" destId="{4B2F8A14-C1EE-45FB-A0CB-C2CB1E5C87C8}" srcOrd="0" destOrd="0" presId="urn:microsoft.com/office/officeart/2005/8/layout/vList5"/>
    <dgm:cxn modelId="{A333618D-BD06-4F34-B0B6-E6AE3FB46165}" type="presParOf" srcId="{4B2F8A14-C1EE-45FB-A0CB-C2CB1E5C87C8}" destId="{4048DEC3-AF2D-45D6-8C92-D20C8636003D}" srcOrd="0" destOrd="0" presId="urn:microsoft.com/office/officeart/2005/8/layout/vList5"/>
    <dgm:cxn modelId="{F1A85827-46CF-4590-AC11-D85E68E87268}" type="presParOf" srcId="{4B2F8A14-C1EE-45FB-A0CB-C2CB1E5C87C8}" destId="{FAAD31FD-6AB3-42E6-85D2-FDEB3C208B69}" srcOrd="1" destOrd="0" presId="urn:microsoft.com/office/officeart/2005/8/layout/vList5"/>
    <dgm:cxn modelId="{97D012B0-D193-4F75-AED6-634974986C9B}" type="presParOf" srcId="{1ACF7129-48E0-4BA1-BFA8-B168876A0389}" destId="{D0209916-D186-48C5-8402-BE768F4E288E}" srcOrd="1" destOrd="0" presId="urn:microsoft.com/office/officeart/2005/8/layout/vList5"/>
    <dgm:cxn modelId="{D8D4731F-87BC-4B5F-A393-D4F09E3C2C47}" type="presParOf" srcId="{1ACF7129-48E0-4BA1-BFA8-B168876A0389}" destId="{53889032-623A-42EC-B238-AF7A40436597}" srcOrd="2" destOrd="0" presId="urn:microsoft.com/office/officeart/2005/8/layout/vList5"/>
    <dgm:cxn modelId="{97E50EA2-6989-46CA-9974-87DBA1731A4E}" type="presParOf" srcId="{53889032-623A-42EC-B238-AF7A40436597}" destId="{181F2A88-865D-4A09-A184-27205D09389C}" srcOrd="0" destOrd="0" presId="urn:microsoft.com/office/officeart/2005/8/layout/vList5"/>
    <dgm:cxn modelId="{8071E467-B32E-48F0-BCE7-6AD0A15B1B37}" type="presParOf" srcId="{53889032-623A-42EC-B238-AF7A40436597}" destId="{BC1D3287-4C2D-4EE5-A9CD-F89580DED185}" srcOrd="1" destOrd="0" presId="urn:microsoft.com/office/officeart/2005/8/layout/vList5"/>
    <dgm:cxn modelId="{B097FB6E-7CF4-4D64-B40B-169E324277D9}" type="presParOf" srcId="{1ACF7129-48E0-4BA1-BFA8-B168876A0389}" destId="{254A8518-80A2-4A15-BB29-0663D5F7EDBA}" srcOrd="3" destOrd="0" presId="urn:microsoft.com/office/officeart/2005/8/layout/vList5"/>
    <dgm:cxn modelId="{CEDB8D80-7FFE-45AE-9BDF-A83713F0C6DC}" type="presParOf" srcId="{1ACF7129-48E0-4BA1-BFA8-B168876A0389}" destId="{5A9787DA-8606-4C8A-BF5F-FE7F01E70D50}" srcOrd="4" destOrd="0" presId="urn:microsoft.com/office/officeart/2005/8/layout/vList5"/>
    <dgm:cxn modelId="{77349481-B670-40EF-B9E2-F27627EE3A05}" type="presParOf" srcId="{5A9787DA-8606-4C8A-BF5F-FE7F01E70D50}" destId="{75EE57AD-5E37-4AA3-B8B3-6D60CF6E5466}" srcOrd="0" destOrd="0" presId="urn:microsoft.com/office/officeart/2005/8/layout/vList5"/>
    <dgm:cxn modelId="{B6D2F2DD-A111-4B2E-9201-AB7C7F045058}" type="presParOf" srcId="{5A9787DA-8606-4C8A-BF5F-FE7F01E70D50}" destId="{5DDBE9CF-80D1-4601-B830-D401E35CA3B2}" srcOrd="1" destOrd="0" presId="urn:microsoft.com/office/officeart/2005/8/layout/vList5"/>
    <dgm:cxn modelId="{E878D6A9-48A7-46F5-8B3E-8A24EF5057C2}" type="presParOf" srcId="{1ACF7129-48E0-4BA1-BFA8-B168876A0389}" destId="{4EC3DBD9-2903-4CB9-9E07-27F0F89C2A51}" srcOrd="5" destOrd="0" presId="urn:microsoft.com/office/officeart/2005/8/layout/vList5"/>
    <dgm:cxn modelId="{BD24A332-EFC1-448F-A200-238CF737F35C}" type="presParOf" srcId="{1ACF7129-48E0-4BA1-BFA8-B168876A0389}" destId="{C6AFE79F-22A7-450D-A20F-B9B1D418D851}" srcOrd="6" destOrd="0" presId="urn:microsoft.com/office/officeart/2005/8/layout/vList5"/>
    <dgm:cxn modelId="{E6CAD9D8-838D-4CC7-8935-2B781872CA53}" type="presParOf" srcId="{C6AFE79F-22A7-450D-A20F-B9B1D418D851}" destId="{1F341F64-1086-48EF-A0AC-20F2A2BE5F84}" srcOrd="0" destOrd="0" presId="urn:microsoft.com/office/officeart/2005/8/layout/vList5"/>
    <dgm:cxn modelId="{4EB62A80-C476-4212-8FEF-C086F54AC0C9}" type="presParOf" srcId="{C6AFE79F-22A7-450D-A20F-B9B1D418D851}" destId="{ED00556A-FCF7-4CBA-A600-D60D4DC83C9D}" srcOrd="1" destOrd="0" presId="urn:microsoft.com/office/officeart/2005/8/layout/vList5"/>
    <dgm:cxn modelId="{864CF57D-0424-4775-9018-C2859C935EB2}" type="presParOf" srcId="{1ACF7129-48E0-4BA1-BFA8-B168876A0389}" destId="{CCD0DF54-78DD-4F0A-83FF-9B07E7F0B944}" srcOrd="7" destOrd="0" presId="urn:microsoft.com/office/officeart/2005/8/layout/vList5"/>
    <dgm:cxn modelId="{75658651-B50D-4108-A83D-FE9ECDEA797D}" type="presParOf" srcId="{1ACF7129-48E0-4BA1-BFA8-B168876A0389}" destId="{0130598E-ECF6-465A-A6CC-F71BC06AA94E}" srcOrd="8" destOrd="0" presId="urn:microsoft.com/office/officeart/2005/8/layout/vList5"/>
    <dgm:cxn modelId="{4DC9BA06-07A5-4ED6-B03D-9A097BE4B324}" type="presParOf" srcId="{0130598E-ECF6-465A-A6CC-F71BC06AA94E}" destId="{70E75EB9-03FF-40CD-8C1D-8AD36D4817D6}" srcOrd="0" destOrd="0" presId="urn:microsoft.com/office/officeart/2005/8/layout/vList5"/>
    <dgm:cxn modelId="{3AE68AEB-8A82-4EE7-8842-C73578DEF1BC}" type="presParOf" srcId="{0130598E-ECF6-465A-A6CC-F71BC06AA94E}" destId="{2CBC9E6E-3B16-46DD-8DC2-3EE1FFB1BF95}" srcOrd="1" destOrd="0" presId="urn:microsoft.com/office/officeart/2005/8/layout/vList5"/>
    <dgm:cxn modelId="{562B005E-6BF9-42A2-8FA6-D5F17794BF9D}" type="presParOf" srcId="{1ACF7129-48E0-4BA1-BFA8-B168876A0389}" destId="{C20AA492-DD72-40F7-830E-1CF4AD711716}" srcOrd="9" destOrd="0" presId="urn:microsoft.com/office/officeart/2005/8/layout/vList5"/>
    <dgm:cxn modelId="{3593A8BA-CD2B-4CB5-AF3C-24A133815832}" type="presParOf" srcId="{1ACF7129-48E0-4BA1-BFA8-B168876A0389}" destId="{5D58BA97-6FF3-4CB2-9B30-7BD69D023182}" srcOrd="10" destOrd="0" presId="urn:microsoft.com/office/officeart/2005/8/layout/vList5"/>
    <dgm:cxn modelId="{58A9F08F-DB74-4CFC-A048-6574CEDD424F}" type="presParOf" srcId="{5D58BA97-6FF3-4CB2-9B30-7BD69D023182}" destId="{28E4530E-D512-4D27-A779-54479856BC3E}" srcOrd="0" destOrd="0" presId="urn:microsoft.com/office/officeart/2005/8/layout/vList5"/>
    <dgm:cxn modelId="{064475ED-93E9-4313-BB4F-997B9C7EBB07}" type="presParOf" srcId="{5D58BA97-6FF3-4CB2-9B30-7BD69D023182}" destId="{0F82C2C6-3C45-46F5-9152-A4A579CA1A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D31FD-6AB3-42E6-85D2-FDEB3C208B69}">
      <dsp:nvSpPr>
        <dsp:cNvPr id="0" name=""/>
        <dsp:cNvSpPr/>
      </dsp:nvSpPr>
      <dsp:spPr>
        <a:xfrm rot="5400000">
          <a:off x="5349607" y="-2324263"/>
          <a:ext cx="4930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更強調高階主管對管理系統的參與 </a:t>
          </a:r>
          <a:endParaRPr lang="en-GB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62655" y="86757"/>
        <a:ext cx="5242876" cy="444904"/>
      </dsp:txXfrm>
    </dsp:sp>
    <dsp:sp modelId="{4048DEC3-AF2D-45D6-8C92-D20C8636003D}">
      <dsp:nvSpPr>
        <dsp:cNvPr id="0" name=""/>
        <dsp:cNvSpPr/>
      </dsp:nvSpPr>
      <dsp:spPr>
        <a:xfrm>
          <a:off x="0" y="1058"/>
          <a:ext cx="2962656" cy="61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領導統御</a:t>
          </a:r>
          <a:endParaRPr lang="en-GB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85" y="31143"/>
        <a:ext cx="2902486" cy="556130"/>
      </dsp:txXfrm>
    </dsp:sp>
    <dsp:sp modelId="{BC1D3287-4C2D-4EE5-A9CD-F89580DED185}">
      <dsp:nvSpPr>
        <dsp:cNvPr id="0" name=""/>
        <dsp:cNvSpPr/>
      </dsp:nvSpPr>
      <dsp:spPr>
        <a:xfrm rot="5400000">
          <a:off x="5349607" y="-1670244"/>
          <a:ext cx="4930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以風險為基礎的思考融入條文要求中</a:t>
          </a:r>
          <a:endParaRPr lang="en-GB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62655" y="740776"/>
        <a:ext cx="5242876" cy="444904"/>
      </dsp:txXfrm>
    </dsp:sp>
    <dsp:sp modelId="{181F2A88-865D-4A09-A184-27205D09389C}">
      <dsp:nvSpPr>
        <dsp:cNvPr id="0" name=""/>
        <dsp:cNvSpPr/>
      </dsp:nvSpPr>
      <dsp:spPr>
        <a:xfrm>
          <a:off x="0" y="648174"/>
          <a:ext cx="2962656" cy="61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風險</a:t>
          </a:r>
          <a:endParaRPr lang="en-GB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85" y="678259"/>
        <a:ext cx="2902486" cy="556130"/>
      </dsp:txXfrm>
    </dsp:sp>
    <dsp:sp modelId="{5DDBE9CF-80D1-4601-B830-D401E35CA3B2}">
      <dsp:nvSpPr>
        <dsp:cNvPr id="0" name=""/>
        <dsp:cNvSpPr/>
      </dsp:nvSpPr>
      <dsp:spPr>
        <a:xfrm rot="5400000">
          <a:off x="5349607" y="-1030031"/>
          <a:ext cx="4930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更強調利害關係人的相關需求</a:t>
          </a:r>
          <a:endParaRPr lang="en-GB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62655" y="1380989"/>
        <a:ext cx="5242876" cy="444904"/>
      </dsp:txXfrm>
    </dsp:sp>
    <dsp:sp modelId="{75EE57AD-5E37-4AA3-B8B3-6D60CF6E5466}">
      <dsp:nvSpPr>
        <dsp:cNvPr id="0" name=""/>
        <dsp:cNvSpPr/>
      </dsp:nvSpPr>
      <dsp:spPr>
        <a:xfrm>
          <a:off x="0" y="1295289"/>
          <a:ext cx="2962656" cy="61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組織背景</a:t>
          </a:r>
          <a:endParaRPr lang="en-GB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85" y="1325374"/>
        <a:ext cx="2902486" cy="556130"/>
      </dsp:txXfrm>
    </dsp:sp>
    <dsp:sp modelId="{ED00556A-FCF7-4CBA-A600-D60D4DC83C9D}">
      <dsp:nvSpPr>
        <dsp:cNvPr id="0" name=""/>
        <dsp:cNvSpPr/>
      </dsp:nvSpPr>
      <dsp:spPr>
        <a:xfrm rot="5400000">
          <a:off x="5349607" y="-382916"/>
          <a:ext cx="4930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確保品質管理已與組織的策略方向一致</a:t>
          </a:r>
          <a:endParaRPr lang="en-GB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62655" y="2028104"/>
        <a:ext cx="5242876" cy="444904"/>
      </dsp:txXfrm>
    </dsp:sp>
    <dsp:sp modelId="{1F341F64-1086-48EF-A0AC-20F2A2BE5F84}">
      <dsp:nvSpPr>
        <dsp:cNvPr id="0" name=""/>
        <dsp:cNvSpPr/>
      </dsp:nvSpPr>
      <dsp:spPr>
        <a:xfrm>
          <a:off x="0" y="1942405"/>
          <a:ext cx="2962656" cy="61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品質的重要性</a:t>
          </a:r>
          <a:endParaRPr lang="en-GB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85" y="1972490"/>
        <a:ext cx="2902486" cy="556130"/>
      </dsp:txXfrm>
    </dsp:sp>
    <dsp:sp modelId="{2CBC9E6E-3B16-46DD-8DC2-3EE1FFB1BF95}">
      <dsp:nvSpPr>
        <dsp:cNvPr id="0" name=""/>
        <dsp:cNvSpPr/>
      </dsp:nvSpPr>
      <dsp:spPr>
        <a:xfrm rot="5400000">
          <a:off x="5349607" y="264199"/>
          <a:ext cx="4930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導入流程方法</a:t>
          </a:r>
          <a:endParaRPr lang="en-GB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62655" y="2675219"/>
        <a:ext cx="5242876" cy="444904"/>
      </dsp:txXfrm>
    </dsp:sp>
    <dsp:sp modelId="{70E75EB9-03FF-40CD-8C1D-8AD36D4817D6}">
      <dsp:nvSpPr>
        <dsp:cNvPr id="0" name=""/>
        <dsp:cNvSpPr/>
      </dsp:nvSpPr>
      <dsp:spPr>
        <a:xfrm>
          <a:off x="0" y="2589521"/>
          <a:ext cx="2962656" cy="61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流程方法</a:t>
          </a:r>
          <a:endParaRPr lang="en-GB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85" y="2619606"/>
        <a:ext cx="2902486" cy="556130"/>
      </dsp:txXfrm>
    </dsp:sp>
    <dsp:sp modelId="{0F82C2C6-3C45-46F5-9152-A4A579CA1ADE}">
      <dsp:nvSpPr>
        <dsp:cNvPr id="0" name=""/>
        <dsp:cNvSpPr/>
      </dsp:nvSpPr>
      <dsp:spPr>
        <a:xfrm rot="5400000">
          <a:off x="5349607" y="911315"/>
          <a:ext cx="4930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smtClean="0">
              <a:latin typeface="微軟正黑體" pitchFamily="34" charset="-120"/>
              <a:ea typeface="微軟正黑體" pitchFamily="34" charset="-120"/>
            </a:rPr>
            <a:t>變得更彈性</a:t>
          </a:r>
          <a:endParaRPr lang="en-GB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962655" y="3322335"/>
        <a:ext cx="5242876" cy="444904"/>
      </dsp:txXfrm>
    </dsp:sp>
    <dsp:sp modelId="{28E4530E-D512-4D27-A779-54479856BC3E}">
      <dsp:nvSpPr>
        <dsp:cNvPr id="0" name=""/>
        <dsp:cNvSpPr/>
      </dsp:nvSpPr>
      <dsp:spPr>
        <a:xfrm>
          <a:off x="0" y="3236636"/>
          <a:ext cx="2962656" cy="61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文件化資訊</a:t>
          </a:r>
          <a:endParaRPr lang="en-GB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85" y="3266721"/>
        <a:ext cx="2902486" cy="55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95250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E326E3-ECEF-44E4-BAE5-9338ABF725F2}" type="datetime1">
              <a:rPr lang="en-GB" smtClean="0">
                <a:latin typeface="Tahoma" pitchFamily="34" charset="0"/>
                <a:cs typeface="Tahoma" pitchFamily="34" charset="0"/>
              </a:rPr>
              <a:pPr>
                <a:defRPr/>
              </a:pPr>
              <a:t>17/08/2015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95250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8C3576-B56E-D14F-BCDF-B8378E2752E7}" type="slidenum">
              <a:rPr lang="en-US">
                <a:latin typeface="Tahoma" pitchFamily="34" charset="0"/>
                <a:cs typeface="Tahoma" pitchFamily="34" charset="0"/>
              </a:rPr>
              <a:pPr>
                <a:defRPr/>
              </a:pPr>
              <a:t>‹#›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943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66700" indent="0"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280" y="744539"/>
            <a:ext cx="4940658" cy="2779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3790950"/>
            <a:ext cx="5438140" cy="539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266700" indent="0"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144000" bIns="72000" rtlCol="0" anchor="b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694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1715215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58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302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345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ISO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9001</a:t>
            </a:r>
            <a:r>
              <a:rPr lang="zh-TW" altLang="en-US" baseline="0" dirty="0" smtClean="0"/>
              <a:t>品質管理系統目前正在修訂中，預計將於</a:t>
            </a:r>
            <a:r>
              <a:rPr lang="en-US" altLang="zh-TW" baseline="0" dirty="0" smtClean="0"/>
              <a:t>2015</a:t>
            </a:r>
            <a:r>
              <a:rPr lang="zh-TW" altLang="en-US" baseline="0" dirty="0" smtClean="0"/>
              <a:t>年</a:t>
            </a:r>
            <a:r>
              <a:rPr lang="en-US" altLang="zh-TW" baseline="0" dirty="0" smtClean="0"/>
              <a:t>9</a:t>
            </a:r>
            <a:r>
              <a:rPr lang="zh-TW" altLang="en-US" baseline="0" dirty="0" smtClean="0"/>
              <a:t>月公佈。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zh-TW" altLang="en-US" baseline="0" dirty="0" smtClean="0"/>
              <a:t>有鑒於該標準大幅度的改變，</a:t>
            </a:r>
            <a:r>
              <a:rPr lang="en-US" altLang="zh-TW" baseline="0" dirty="0" smtClean="0"/>
              <a:t>2015</a:t>
            </a:r>
            <a:r>
              <a:rPr lang="zh-TW" altLang="en-US" baseline="0" dirty="0" smtClean="0"/>
              <a:t>年的新版將增加納入新元素，強化現有的要求規定，並刪除一些以前的要求。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zh-TW" altLang="en-US" baseline="0" dirty="0" smtClean="0"/>
              <a:t>本簡報涵蓋了改版背景、管理高層的責任變更和對組織帶來的變化。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0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我們已組成專案小組來重新檢視現行的品質管理系統、新版標準要求，以及規劃施行計畫</a:t>
            </a:r>
            <a:r>
              <a:rPr lang="en-US" altLang="zh-TW" dirty="0" smtClean="0"/>
              <a:t>...</a:t>
            </a:r>
          </a:p>
          <a:p>
            <a:r>
              <a:rPr lang="zh-TW" altLang="en-US" dirty="0" smtClean="0"/>
              <a:t>我們的小組成員為</a:t>
            </a:r>
            <a:r>
              <a:rPr lang="en-US" altLang="zh-TW" dirty="0" smtClean="0"/>
              <a:t>....</a:t>
            </a:r>
          </a:p>
          <a:p>
            <a:r>
              <a:rPr lang="zh-TW" altLang="en-US" dirty="0" smtClean="0"/>
              <a:t>如果您需要更多訊息，請不吝與我們小組的任何一位成員聯繫。</a:t>
            </a:r>
            <a:endParaRPr lang="en-GB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最後是時間表，我們預計於</a:t>
            </a:r>
            <a:r>
              <a:rPr lang="en-US" altLang="zh-TW" dirty="0" smtClean="0"/>
              <a:t>_____</a:t>
            </a:r>
            <a:r>
              <a:rPr lang="zh-TW" altLang="en-US" dirty="0" smtClean="0"/>
              <a:t>進行轉版，這是主要的階段</a:t>
            </a:r>
            <a:r>
              <a:rPr lang="en-US" altLang="zh-TW" dirty="0" smtClean="0"/>
              <a:t>…</a:t>
            </a:r>
            <a:endParaRPr lang="en-GB" altLang="zh-TW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0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9638" y="744538"/>
            <a:ext cx="4938712" cy="2779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3DD5B5E-B904-4C70-848F-CC3A9DB479AC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9E02C-E487-4048-8D14-9A30193D62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7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自上次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9001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大幅改版後，全球發生了許多變化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。綜觀全球自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2000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年來的改變，在商業活動方面有幾個主要趨勢，影響了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ISO 9001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的改版修訂。我們認為主要有四項趨勢會改變組織宏景，如下：</a:t>
            </a:r>
            <a:endParaRPr lang="en-GB" sz="1000" b="0" i="0" kern="120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</a:p>
          <a:p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首先，組織正面臨來自於全球市場及海外競爭者日益增加的壓力。地域界限對現今全球經濟來說已不構成阻礙，這意味著與您競爭的對手將不僅是周遭的企業而已。</a:t>
            </a:r>
            <a:endParaRPr lang="en-GB" sz="1000" b="0" i="0" kern="120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其次，那些歷經不景氣所倖存的組織，許多已實施了成本節約措施，進行了複雜的重組並精簡過團隊。組織比以往更加注重成本，要求更多的合作及高效流程，避免工作重複的浪費。</a:t>
            </a:r>
            <a:endParaRPr lang="en-US" altLang="zh-TW" sz="1000" b="0" i="0" kern="120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不論是哪種規模的組織，都較以往有更高的風險意識。不斷提高對風險控管和注重情境模擬，代表著組織不僅思考現在的業務運作，也著手對未來進行規劃。</a:t>
            </a:r>
            <a:endParaRPr lang="en-GB" sz="1000" b="0" i="0" kern="120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最後，在日趨激烈的競爭環境及層出不窮的公關危機處理不當，我們察覺到組織更加保護和強化提升其企業聲譽。</a:t>
            </a:r>
            <a:endParaRPr lang="en-GB" sz="1000" b="0" i="0" kern="120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但不變的是，成功的企業必須適應滿足客戶不斷增長的需求。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9001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一向強調以客戶為重，在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9001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：</a:t>
            </a:r>
            <a:r>
              <a:rPr lang="en-US" altLang="zh-TW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新版標準中這仍是不二的優先要務。</a:t>
            </a:r>
            <a:endParaRPr lang="en-GB" sz="1000" b="0" i="0" kern="120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b="0" i="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3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 smtClean="0"/>
              <a:t>自</a:t>
            </a:r>
            <a:r>
              <a:rPr lang="en-US" altLang="zh-TW" baseline="0" dirty="0" smtClean="0"/>
              <a:t>2000</a:t>
            </a:r>
            <a:r>
              <a:rPr lang="zh-TW" altLang="en-US" baseline="0" dirty="0" smtClean="0"/>
              <a:t>年的大幅修訂到</a:t>
            </a:r>
            <a:r>
              <a:rPr lang="en-US" altLang="zh-TW" baseline="0" dirty="0" smtClean="0"/>
              <a:t>2008</a:t>
            </a:r>
            <a:r>
              <a:rPr lang="zh-TW" altLang="en-US" baseline="0" dirty="0" smtClean="0"/>
              <a:t>年</a:t>
            </a:r>
            <a:r>
              <a:rPr lang="en-US" altLang="zh-TW" baseline="0" dirty="0" smtClean="0"/>
              <a:t>ISO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9001</a:t>
            </a:r>
            <a:r>
              <a:rPr lang="zh-TW" altLang="en-US" baseline="0" dirty="0" smtClean="0"/>
              <a:t>定版發表，至今全球環境已顯著不同。</a:t>
            </a:r>
            <a:r>
              <a:rPr lang="en-US" altLang="zh-TW" baseline="0" dirty="0" smtClean="0"/>
              <a:t>ISO</a:t>
            </a:r>
            <a:r>
              <a:rPr lang="zh-TW" altLang="en-US" baseline="0" dirty="0" smtClean="0"/>
              <a:t>委員會認為標準必須與時俱進，所以著手修訂標準內容以符合變化中的世界和日益複雜的商業環境，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aseline="0" dirty="0" smtClean="0"/>
              <a:t>此標準依循</a:t>
            </a:r>
            <a:r>
              <a:rPr lang="en-US" altLang="zh-TW" sz="1000" baseline="0" dirty="0" smtClean="0"/>
              <a:t>ISO</a:t>
            </a:r>
            <a:r>
              <a:rPr lang="zh-TW" altLang="en-US" sz="1000" baseline="0" dirty="0" smtClean="0"/>
              <a:t>管理委員會所通過的新高階結構</a:t>
            </a:r>
            <a:r>
              <a:rPr lang="en-US" altLang="zh-TW" sz="1000" baseline="0" dirty="0" smtClean="0"/>
              <a:t>(HLS)</a:t>
            </a:r>
            <a:r>
              <a:rPr lang="zh-TW" altLang="en-US" sz="1000" baseline="0" dirty="0" smtClean="0"/>
              <a:t>，引用相同的架構、核心內容、通用名詞和定義為標準進行變革</a:t>
            </a:r>
            <a:endParaRPr lang="en-US" sz="1000" baseline="0" dirty="0" smtClean="0"/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aseline="0" dirty="0" smtClean="0"/>
              <a:t>除了在新架構下進行修訂，一些舊有的要求也被刪除，同時增入了新的要求</a:t>
            </a:r>
            <a:r>
              <a:rPr lang="zh-TW" altLang="en-US" sz="1000" baseline="0" dirty="0" smtClean="0"/>
              <a:t>。</a:t>
            </a:r>
            <a:endParaRPr lang="en-US" altLang="zh-TW" sz="1000" baseline="0" dirty="0" smtClean="0"/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aseline="0" dirty="0" smtClean="0"/>
              <a:t>但有一點是不變的，一個成功的企業組織必須能夠滿足客戶持續增加的需求。</a:t>
            </a:r>
            <a:r>
              <a:rPr lang="en-US" altLang="zh-TW" sz="1000" baseline="0" dirty="0" smtClean="0"/>
              <a:t>ISO 9001</a:t>
            </a:r>
            <a:r>
              <a:rPr lang="zh-TW" altLang="en-US" sz="1000" baseline="0" dirty="0" smtClean="0"/>
              <a:t>自始便重視客戶，在</a:t>
            </a:r>
            <a:r>
              <a:rPr lang="en-US" altLang="zh-TW" sz="1000" baseline="0" dirty="0" smtClean="0"/>
              <a:t>ISO 9001:2015</a:t>
            </a:r>
            <a:r>
              <a:rPr lang="zh-TW" altLang="en-US" sz="1000" baseline="0" dirty="0" smtClean="0"/>
              <a:t>客戶依然是關注焦點。</a:t>
            </a:r>
            <a:endParaRPr lang="en-US" sz="1000" baseline="0" dirty="0" smtClean="0"/>
          </a:p>
          <a:p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1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自發布以來，</a:t>
            </a:r>
            <a:r>
              <a:rPr lang="en-US" altLang="zh-TW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 9001</a:t>
            </a:r>
            <a:r>
              <a:rPr lang="zh-TW" altLang="en-US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已協助全球超過百萬個組織改善它們的品質管理系統。</a:t>
            </a:r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我們也因為導入</a:t>
            </a:r>
            <a:r>
              <a:rPr lang="en-US" altLang="zh-TW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 9001</a:t>
            </a:r>
            <a:r>
              <a:rPr lang="zh-TW" altLang="en-US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而獲得這裡所列的好處，包含協助我們遵循法規、提高產品與服務品質、吸引新客戶，和提升競爭力。</a:t>
            </a:r>
            <a:endParaRPr lang="en-US" altLang="zh-TW" sz="10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 14001</a:t>
            </a:r>
            <a:r>
              <a:rPr lang="zh-TW" altLang="en-US" sz="10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是企業對其利害關係人、供應鏈和客戶展示其嚴肅對待環境管理的有力方法。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3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新版標準包含一些新的規範領域和要求，因此我們需要重新檢視公司的品質管理系統。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標準如果與企業的策略一致便能發揮更大的效果，因此最高管理階層的角色與參與度是關鍵。</a:t>
            </a:r>
          </a:p>
          <a:p>
            <a:r>
              <a:rPr lang="zh-TW" altLang="en-US" dirty="0" smtClean="0"/>
              <a:t>這是新版標準第一個主要改變。更強調目標設定，以確保新版標準將領導統御作為思考的核心。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以風險為基礎的思考讓我們必須檢視和鑑別風險與機會。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組織背景是另一個新的要求，我們要了解我們的利害關係人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例如客戶、供應商等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以及他們與品質管理系統相關的需求。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新版標準更強調將品質與組織策略方向結合，為組織和客戶帶來價值。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新版標準著重流程方法而非程序的使用，這使流程能夠整合以達成期望的結果，並提升成效與效率。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最後，「文件化資訊」取代了「文件」與「紀錄」而變得更有彈性。</a:t>
            </a:r>
            <a:endParaRPr lang="zh-TW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8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這頁投影片包含</a:t>
            </a:r>
            <a:r>
              <a:rPr lang="en-US" altLang="zh-TW" dirty="0" smtClean="0"/>
              <a:t>ISO 9001:2008</a:t>
            </a:r>
            <a:r>
              <a:rPr lang="zh-TW" altLang="en-US" dirty="0" smtClean="0"/>
              <a:t>和</a:t>
            </a:r>
            <a:r>
              <a:rPr lang="en-US" altLang="zh-TW" dirty="0" smtClean="0"/>
              <a:t>ISO 9001:2015</a:t>
            </a:r>
            <a:r>
              <a:rPr lang="zh-TW" altLang="en-US" dirty="0" smtClean="0"/>
              <a:t>的重要章節：</a:t>
            </a:r>
          </a:p>
          <a:p>
            <a:r>
              <a:rPr lang="zh-TW" altLang="en-US" dirty="0" smtClean="0"/>
              <a:t>第四章包含「組織背景」，是一個新要求─我們需要了解我們營運的環境、利害關係人和他們的需求。</a:t>
            </a:r>
          </a:p>
          <a:p>
            <a:r>
              <a:rPr lang="zh-TW" altLang="en-US" dirty="0" smtClean="0"/>
              <a:t>第五章─包含領導統御，新版標準要求領導團隊對環境管理系統有更多的參與，以確保系統的施行效果。</a:t>
            </a:r>
          </a:p>
          <a:p>
            <a:r>
              <a:rPr lang="zh-TW" altLang="en-US" dirty="0" smtClean="0"/>
              <a:t>第六章─「計畫」可能是改變最大的區塊，它強調使用計畫流程和發展，而非程序，來辨識出環境因素以及其伴隨的風險。</a:t>
            </a:r>
            <a:endParaRPr lang="en-US" altLang="zh-TW" dirty="0" smtClean="0"/>
          </a:p>
          <a:p>
            <a:r>
              <a:rPr lang="zh-TW" altLang="en-US" dirty="0" smtClean="0"/>
              <a:t>第七章─指出企業組織要找出並提供必要資源來建立、實施、維持和持續改善品質管理系統。簡單的說，這是一個非常強有力的要求，而且廣泛適用於整個管理系統需求。</a:t>
            </a:r>
          </a:p>
          <a:p>
            <a:r>
              <a:rPr lang="zh-TW" altLang="en-US" dirty="0" smtClean="0"/>
              <a:t>第八章─這章規範計畫和流程的執行。</a:t>
            </a:r>
          </a:p>
          <a:p>
            <a:r>
              <a:rPr lang="zh-TW" altLang="en-US" dirty="0" smtClean="0"/>
              <a:t>第九章─我們需要評估及監控我們的品質管理系統和其有效性。</a:t>
            </a:r>
            <a:endParaRPr lang="en-US" altLang="zh-TW" dirty="0" smtClean="0"/>
          </a:p>
          <a:p>
            <a:r>
              <a:rPr lang="zh-TW" altLang="en-US" dirty="0" smtClean="0"/>
              <a:t>第十章─最後，由於新版標準採用新的架構並著重風險，這章中沒有預防措施的相關規範，但有一些新的矯正措施要求。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38712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GB" sz="100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100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100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1000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轉版讓我們重新檢視我們的品質管理系統，並且整合我們的營運目標與新的標準要求。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我們要考量影響品質管理的因素，以鑑別出主要的風險與機會，並調整使其與公司的策略方向一致。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這個關注策略可以優化品質管理系統的表現，提高產品與服務的品質、提升客戶滿意度及競爭力。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40300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新版標準明確要求應確保從業人員對於會</a:t>
            </a:r>
            <a:r>
              <a:rPr lang="zh-TW" altLang="en-US" dirty="0" smtClean="0"/>
              <a:t>影響品質目標的</a:t>
            </a:r>
            <a:r>
              <a:rPr lang="zh-TW" altLang="en-US" dirty="0" smtClean="0"/>
              <a:t>作業具備相關工作能力，並需確實認識其工作</a:t>
            </a:r>
            <a:r>
              <a:rPr lang="zh-TW" altLang="en-US" dirty="0" smtClean="0"/>
              <a:t>對品質的</a:t>
            </a:r>
            <a:r>
              <a:rPr lang="zh-TW" altLang="en-US" dirty="0" smtClean="0"/>
              <a:t>影響。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您必須確實了解我們</a:t>
            </a:r>
            <a:r>
              <a:rPr lang="zh-TW" altLang="en-US" dirty="0" smtClean="0"/>
              <a:t>的品質政策，</a:t>
            </a:r>
            <a:r>
              <a:rPr lang="zh-TW" altLang="en-US" dirty="0" smtClean="0"/>
              <a:t>以及您的工作</a:t>
            </a:r>
            <a:r>
              <a:rPr lang="zh-TW" altLang="en-US" dirty="0" smtClean="0"/>
              <a:t>對品質的</a:t>
            </a:r>
            <a:r>
              <a:rPr lang="zh-TW" altLang="en-US" dirty="0" smtClean="0"/>
              <a:t>實際或潛在影響。</a:t>
            </a:r>
          </a:p>
          <a:p>
            <a:r>
              <a:rPr lang="zh-TW" altLang="en-US" dirty="0" smtClean="0"/>
              <a:t>您必須了解您</a:t>
            </a:r>
            <a:r>
              <a:rPr lang="zh-TW" altLang="en-US" dirty="0" smtClean="0"/>
              <a:t>對品質管理</a:t>
            </a:r>
            <a:r>
              <a:rPr lang="zh-TW" altLang="en-US" dirty="0" smtClean="0"/>
              <a:t>系統成效的</a:t>
            </a:r>
            <a:r>
              <a:rPr lang="zh-TW" altLang="en-US" dirty="0" smtClean="0"/>
              <a:t>貢獻。</a:t>
            </a:r>
            <a:endParaRPr lang="en-US" altLang="zh-TW" dirty="0" smtClean="0"/>
          </a:p>
          <a:p>
            <a:r>
              <a:rPr lang="zh-TW" altLang="en-US" dirty="0" smtClean="0"/>
              <a:t>最後您必須了解哪些事項</a:t>
            </a:r>
            <a:r>
              <a:rPr lang="zh-TW" altLang="en-US" dirty="0" smtClean="0"/>
              <a:t>與品質管理</a:t>
            </a:r>
            <a:r>
              <a:rPr lang="zh-TW" altLang="en-US" dirty="0" smtClean="0"/>
              <a:t>系統規範不</a:t>
            </a:r>
            <a:r>
              <a:rPr lang="zh-TW" altLang="en-US" dirty="0" smtClean="0"/>
              <a:t>相符。</a:t>
            </a:r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我們了解溝通是全體是否團結一致邁向成功的關鍵，我們會持續提供您相關資訊。同時，我們也非常需要您的力量來做到持續改善。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212C9-6358-4F53-91E0-852770A5AD92}" type="datetime1">
              <a:rPr lang="en-GB" smtClean="0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B4A-E3B6-6F40-9586-6F4B00339F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at of A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lobalPortfolioandBrand\Brand PR Comms\Brand\BSI Coat of Arms\BSI Crest\Crest-by-Royal-Charter-small-for-PP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243" y="3699775"/>
            <a:ext cx="1286416" cy="12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52413"/>
            <a:ext cx="879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84400"/>
            <a:ext cx="7385771" cy="876852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224181"/>
            <a:ext cx="6400800" cy="4356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3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99" y="313200"/>
            <a:ext cx="2880000" cy="51150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572000" y="4865688"/>
            <a:ext cx="2763078" cy="14446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88530" y="4878388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tx1"/>
                </a:solidFill>
                <a:cs typeface="Tahoma" charset="0"/>
              </a:rPr>
              <a:t>Copyright © 2015 BSI.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296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044401" y="1047752"/>
            <a:ext cx="2642400" cy="1692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1" y="1047752"/>
            <a:ext cx="5436000" cy="35468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6044401" y="2902626"/>
            <a:ext cx="2642400" cy="1691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044401" y="1047752"/>
            <a:ext cx="2642400" cy="108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1" y="1047752"/>
            <a:ext cx="5436000" cy="35468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6044401" y="2281189"/>
            <a:ext cx="2642400" cy="108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6044401" y="3514625"/>
            <a:ext cx="2642400" cy="108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5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047752"/>
            <a:ext cx="26424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3250801" y="1047752"/>
            <a:ext cx="26424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6044401" y="1047752"/>
            <a:ext cx="26424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0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9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I Core Logo and Strapline 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353" y="1814235"/>
            <a:ext cx="6638710" cy="81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1"/>
            <a:ext cx="8229600" cy="609600"/>
          </a:xfrm>
        </p:spPr>
        <p:txBody>
          <a:bodyPr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7772400" cy="23358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0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2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52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8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1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43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89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573" y="2368893"/>
            <a:ext cx="3490154" cy="32757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1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64" y="0"/>
            <a:ext cx="91486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spect="1"/>
          </p:cNvSpPr>
          <p:nvPr userDrawn="1"/>
        </p:nvSpPr>
        <p:spPr>
          <a:xfrm>
            <a:off x="8505625" y="480313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4832A244-6BC8-A444-B4A2-E757A920F213}" type="slidenum">
              <a:rPr lang="en-GB" sz="700" smtClean="0">
                <a:solidFill>
                  <a:srgbClr val="FF2B1F"/>
                </a:solidFill>
              </a:rPr>
              <a:pPr algn="ctr"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600" noProof="0" dirty="0">
              <a:solidFill>
                <a:srgbClr val="FF2B1F"/>
              </a:solidFill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1"/>
            <a:ext cx="8229600" cy="609600"/>
          </a:xfrm>
        </p:spPr>
        <p:txBody>
          <a:bodyPr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7772400" cy="23358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0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2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52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8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1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43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97095"/>
            <a:ext cx="423672" cy="259080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15452" y="4879133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bg1"/>
                </a:solidFill>
                <a:cs typeface="Tahoma" charset="0"/>
              </a:rPr>
              <a:t>Copyright © 2015 BSI.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9121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1"/>
            <a:ext cx="8229600" cy="609600"/>
          </a:xfrm>
        </p:spPr>
        <p:txBody>
          <a:bodyPr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7772400" cy="23358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0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2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52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8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1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43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GB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97095"/>
            <a:ext cx="423672" cy="259080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15452" y="4880042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bg1"/>
                </a:solidFill>
                <a:cs typeface="Tahoma" charset="0"/>
              </a:rPr>
              <a:t>Copyright © 2015</a:t>
            </a:r>
            <a:r>
              <a:rPr lang="en-GB" sz="500" baseline="0" noProof="0" dirty="0" smtClean="0">
                <a:solidFill>
                  <a:schemeClr val="bg1"/>
                </a:solidFill>
                <a:cs typeface="Tahoma" charset="0"/>
              </a:rPr>
              <a:t> </a:t>
            </a:r>
            <a:r>
              <a:rPr lang="en-GB" sz="500" noProof="0" dirty="0" smtClean="0">
                <a:solidFill>
                  <a:schemeClr val="bg1"/>
                </a:solidFill>
                <a:cs typeface="Tahoma" charset="0"/>
              </a:rPr>
              <a:t>BSI.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610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at of Arms and Super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lobalPortfolioandBrand\Brand PR Comms\Brand\BSI Coat of Arms\BSI Crest\Crest-by-Royal-Charter-small-for-PP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611" y="3875581"/>
            <a:ext cx="855872" cy="83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52413"/>
            <a:ext cx="879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84400"/>
            <a:ext cx="7385771" cy="876852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224181"/>
            <a:ext cx="6400800" cy="4356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3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99" y="313200"/>
            <a:ext cx="2880000" cy="51150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572000" y="4865688"/>
            <a:ext cx="2763078" cy="14446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88530" y="4878388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tx1"/>
                </a:solidFill>
                <a:cs typeface="Tahoma" charset="0"/>
              </a:rPr>
              <a:t>Copyright © 2015 BSI. All rights reserved.</a:t>
            </a:r>
          </a:p>
        </p:txBody>
      </p:sp>
      <p:pic>
        <p:nvPicPr>
          <p:cNvPr id="10" name="Picture 2" descr="K:\GlobalPortfolioandBrand\Brand PR Comms\Brand\Logos\Superbrands\2015\JPG\2015-Detailed---Mono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366" y="3898327"/>
            <a:ext cx="83430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0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7399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1"/>
            <a:ext cx="3905249" cy="609600"/>
          </a:xfrm>
        </p:spPr>
        <p:txBody>
          <a:bodyPr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6715"/>
            <a:ext cx="7772400" cy="23358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0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2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52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8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1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43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GB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97095"/>
            <a:ext cx="423672" cy="259080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15452" y="4879133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bg1"/>
                </a:solidFill>
                <a:cs typeface="Tahoma" charset="0"/>
              </a:rPr>
              <a:t>Copyright © 2015 BSI.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837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IP Super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52413"/>
            <a:ext cx="879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84400"/>
            <a:ext cx="7385771" cy="876852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224181"/>
            <a:ext cx="6400800" cy="4356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3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99" y="313200"/>
            <a:ext cx="2880000" cy="51150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572000" y="4865688"/>
            <a:ext cx="2763078" cy="14446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88530" y="4878388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tx1"/>
                </a:solidFill>
                <a:cs typeface="Tahoma" charset="0"/>
              </a:rPr>
              <a:t>Copyright © 2015 BSI. All rights reserved.</a:t>
            </a:r>
          </a:p>
        </p:txBody>
      </p:sp>
      <p:pic>
        <p:nvPicPr>
          <p:cNvPr id="10" name="Picture 2" descr="K:\GlobalPortfolioandBrand\Brand PR Comms\Brand\Logos\Investors in People logo\IIP_LOGO_BLACK - Preference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037" y="4448211"/>
            <a:ext cx="1281509" cy="4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GlobalPortfolioandBrand\Brand PR Comms\Brand\Logos\Superbrands\2015\JPG\2015-Detailed---Mono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049" y="4131488"/>
            <a:ext cx="760981" cy="7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9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uper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52413"/>
            <a:ext cx="879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84400"/>
            <a:ext cx="7385771" cy="876852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224181"/>
            <a:ext cx="6400800" cy="4356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3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99" y="313200"/>
            <a:ext cx="2880000" cy="51150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572000" y="4865688"/>
            <a:ext cx="2763078" cy="14446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88530" y="4878388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tx1"/>
                </a:solidFill>
                <a:cs typeface="Tahoma" charset="0"/>
              </a:rPr>
              <a:t>Copyright © 2015 BSI. All rights reserved.</a:t>
            </a:r>
          </a:p>
        </p:txBody>
      </p:sp>
      <p:pic>
        <p:nvPicPr>
          <p:cNvPr id="10" name="Picture 2" descr="K:\GlobalPortfolioandBrand\Brand PR Comms\Brand\Logos\Superbrands\2015\JPG\2015-Detailed---Mono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121" y="4038044"/>
            <a:ext cx="880909" cy="8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6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4647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2"/>
            <a:ext cx="4038600" cy="35468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2"/>
            <a:ext cx="4038600" cy="35468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3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047752"/>
            <a:ext cx="2642400" cy="35468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3250801" y="1047752"/>
            <a:ext cx="5436000" cy="35468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 baseline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7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3603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044401" y="1047752"/>
            <a:ext cx="26424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1" y="1047752"/>
            <a:ext cx="5436000" cy="35468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5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3"/>
            <a:ext cx="8229600" cy="3603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7200" y="1047750"/>
            <a:ext cx="8229600" cy="3211513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7200" y="4369334"/>
            <a:ext cx="8229600" cy="287337"/>
          </a:xfrm>
        </p:spPr>
        <p:txBody>
          <a:bodyPr/>
          <a:lstStyle>
            <a:lvl1pPr marL="0" indent="0" algn="ctr">
              <a:buNone/>
              <a:defRPr sz="1400"/>
            </a:lvl1pPr>
            <a:lvl2pPr marL="216000" indent="0" algn="ctr">
              <a:buNone/>
              <a:defRPr sz="1400"/>
            </a:lvl2pPr>
            <a:lvl3pPr marL="432000" indent="0" algn="ctr">
              <a:buNone/>
              <a:defRPr sz="1400"/>
            </a:lvl3pPr>
            <a:lvl4pPr marL="648000" indent="0" algn="ctr">
              <a:buNone/>
              <a:defRPr sz="1400"/>
            </a:lvl4pPr>
            <a:lvl5pPr marL="792000" indent="0" algn="ctr"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343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3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4325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47750"/>
            <a:ext cx="8229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0400" y="4865688"/>
            <a:ext cx="1306513" cy="1444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343043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altLang="zh-TW" smtClean="0"/>
              <a:t>08/12/2015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865688"/>
            <a:ext cx="3740150" cy="1444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343043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96851"/>
            <a:ext cx="423551" cy="2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8462491" y="4811732"/>
            <a:ext cx="216000" cy="216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anchor="ctr" anchorCtr="0"/>
          <a:lstStyle/>
          <a:p>
            <a:pPr algn="ctr"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5FD93D62-856F-C740-8182-07A25516D1B4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pPr algn="ctr"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700" b="1" baseline="0" noProof="0" dirty="0">
              <a:solidFill>
                <a:srgbClr val="FF2B1F"/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15452" y="4863046"/>
            <a:ext cx="122555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noProof="0" dirty="0" smtClean="0">
                <a:solidFill>
                  <a:schemeClr val="tx1"/>
                </a:solidFill>
                <a:cs typeface="Tahoma" charset="0"/>
              </a:rPr>
              <a:t>Copyright © 2015 BSI.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9" r:id="rId2"/>
    <p:sldLayoutId id="2147483717" r:id="rId3"/>
    <p:sldLayoutId id="2147483718" r:id="rId4"/>
    <p:sldLayoutId id="2147483700" r:id="rId5"/>
    <p:sldLayoutId id="2147483701" r:id="rId6"/>
    <p:sldLayoutId id="2147483702" r:id="rId7"/>
    <p:sldLayoutId id="2147483711" r:id="rId8"/>
    <p:sldLayoutId id="2147483714" r:id="rId9"/>
    <p:sldLayoutId id="2147483713" r:id="rId10"/>
    <p:sldLayoutId id="2147483712" r:id="rId11"/>
    <p:sldLayoutId id="2147483703" r:id="rId12"/>
    <p:sldLayoutId id="2147483704" r:id="rId13"/>
    <p:sldLayoutId id="2147483705" r:id="rId14"/>
    <p:sldLayoutId id="2147483716" r:id="rId15"/>
    <p:sldLayoutId id="2147483706" r:id="rId16"/>
    <p:sldLayoutId id="2147483707" r:id="rId17"/>
    <p:sldLayoutId id="2147483708" r:id="rId18"/>
    <p:sldLayoutId id="2147483709" r:id="rId19"/>
    <p:sldLayoutId id="2147483710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0" i="0" u="none" kern="1200">
          <a:solidFill>
            <a:schemeClr val="tx1"/>
          </a:solidFill>
          <a:latin typeface="Tahoma"/>
          <a:ea typeface="ヒラギノ角ゴ Pro W3" charset="0"/>
          <a:cs typeface="Tahoma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5pPr>
      <a:lvl6pPr marL="4572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6pPr>
      <a:lvl7pPr marL="9144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7pPr>
      <a:lvl8pPr marL="13716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8pPr>
      <a:lvl9pPr marL="18288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9pPr>
    </p:titleStyle>
    <p:bodyStyle>
      <a:lvl1pPr marL="144000" indent="-144000" algn="l" defTabSz="342900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Tahoma"/>
          <a:ea typeface="ヒラギノ角ゴ Pro W3" charset="0"/>
          <a:cs typeface="Tahoma"/>
        </a:defRPr>
      </a:lvl1pPr>
      <a:lvl2pPr marL="360000" indent="-144000" algn="l" defTabSz="342900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Arial" charset="0"/>
        <a:buChar char="•"/>
        <a:defRPr sz="1600" b="0" i="0" u="none" kern="1200">
          <a:solidFill>
            <a:schemeClr val="tx1"/>
          </a:solidFill>
          <a:latin typeface="Tahoma"/>
          <a:ea typeface="ヒラギノ角ゴ Pro W3" charset="0"/>
          <a:cs typeface="Tahoma"/>
        </a:defRPr>
      </a:lvl2pPr>
      <a:lvl3pPr marL="576000" indent="-144000" algn="l" defTabSz="342900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Tahoma"/>
          <a:ea typeface="ヒラギノ角ゴ Pro W3" charset="0"/>
          <a:cs typeface="Tahoma"/>
        </a:defRPr>
      </a:lvl3pPr>
      <a:lvl4pPr marL="792000" indent="-144000" algn="l" defTabSz="342900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70000"/>
        <a:buFont typeface="Courier New"/>
        <a:buChar char="o"/>
        <a:defRPr sz="1400" kern="1200">
          <a:solidFill>
            <a:schemeClr val="tx1"/>
          </a:solidFill>
          <a:latin typeface="Tahoma"/>
          <a:ea typeface="ヒラギノ角ゴ Pro W3" charset="0"/>
          <a:cs typeface="Tahoma"/>
        </a:defRPr>
      </a:lvl4pPr>
      <a:lvl5pPr marL="936000" indent="-144000" algn="l" defTabSz="342900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75000"/>
        <a:buFont typeface="Tahoma Bold"/>
        <a:buChar char="–"/>
        <a:defRPr sz="1400" kern="1200">
          <a:solidFill>
            <a:schemeClr val="tx1"/>
          </a:solidFill>
          <a:latin typeface="Tahoma"/>
          <a:ea typeface="ヒラギノ角ゴ Pro W3" charset="0"/>
          <a:cs typeface="Tahoma"/>
        </a:defRPr>
      </a:lvl5pPr>
      <a:lvl6pPr marL="1886737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780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823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866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43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86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129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172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215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258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302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345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070" y="2184400"/>
            <a:ext cx="6014830" cy="1701800"/>
          </a:xfrm>
        </p:spPr>
        <p:txBody>
          <a:bodyPr/>
          <a:lstStyle/>
          <a:p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ISO 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FDIS 9001：2015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重要變革說明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85" y="1782417"/>
            <a:ext cx="1000472" cy="15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需要您的參與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9482"/>
            <a:ext cx="8229600" cy="33354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您需要了解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我們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的品質管理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政策：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您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的工作會如何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影響品質政策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您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品質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有效性的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貢獻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察覺未符合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我們品質管理系統的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事項</a:t>
            </a:r>
            <a:endParaRPr lang="en-GB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成立專案小組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Insert Names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後續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時間表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Insert timescales…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464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大綱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856"/>
            <a:ext cx="8229600" cy="29037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世界的變遷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改版背景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為何</a:t>
            </a:r>
            <a:r>
              <a:rPr lang="en-GB" altLang="zh-TW" dirty="0" smtClean="0">
                <a:latin typeface="微軟正黑體" pitchFamily="34" charset="-120"/>
                <a:ea typeface="微軟正黑體" pitchFamily="34" charset="-120"/>
              </a:rPr>
              <a:t>ISO 9001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如此重要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有哪些重大改變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優勢為何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我們須要做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何因應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我們的專案小組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後續步驟</a:t>
            </a:r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2"/>
            <a:ext cx="8229600" cy="344563"/>
          </a:xfrm>
        </p:spPr>
        <p:txBody>
          <a:bodyPr/>
          <a:lstStyle/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自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年以來持續變化的世界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20132"/>
            <a:ext cx="8229600" cy="36999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競爭力和價格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敏感度增加</a:t>
            </a:r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全國性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國際性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16000" lvl="1" indent="0">
              <a:buNone/>
            </a:pP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不景氣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導致組織重整</a:t>
            </a:r>
            <a:endParaRPr lang="en-GB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複雜性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精簡並使用更少的資源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成本意識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16000" lvl="1" indent="0">
              <a:buNone/>
            </a:pP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更加瞭解防範風險的重要性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charset="0"/>
              <a:buAutoNum type="arabicParenR"/>
            </a:pP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更加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注重企業信譽和治理 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  <p:pic>
        <p:nvPicPr>
          <p:cNvPr id="9" name="Picture 2" descr="C:\Users\saniks\Desktop\Starting-blocks-ISO-9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81" y="2488367"/>
            <a:ext cx="4377128" cy="30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改版背景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6078"/>
            <a:ext cx="8928100" cy="3494638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所有標準均定期檢討，以確保其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適應變化中的世界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更加強調客戶至上並改善客戶滿意度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反映出日益複雜的組織環境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滿足當事人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利害關係人的需求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重大改變包括：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成為整合諸多管理系統的基礎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導入風險導向的思維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校對品質管理系統的政策與目標，使其與組織策略一致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文件更具彈性</a:t>
            </a:r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740321"/>
            <a:ext cx="4191000" cy="115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客戶仍是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首要關注焦點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為何</a:t>
            </a:r>
            <a:r>
              <a:rPr lang="en-GB" altLang="zh-TW" dirty="0" smtClean="0">
                <a:latin typeface="微軟正黑體" pitchFamily="34" charset="-120"/>
                <a:ea typeface="微軟正黑體" pitchFamily="34" charset="-120"/>
              </a:rPr>
              <a:t>ISO 9001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如此重要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5665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9001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協助了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超過百萬個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達成下列目標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改進產品和服務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激發對組織的信任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降低出錯的可能性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吸引新客戶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取得標案機會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提高競爭力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微軟正黑體" pitchFamily="34" charset="-120"/>
                <a:ea typeface="微軟正黑體" pitchFamily="34" charset="-120"/>
              </a:rPr>
              <a:t>ISO </a:t>
            </a:r>
            <a:r>
              <a:rPr lang="en-GB" dirty="0">
                <a:latin typeface="微軟正黑體" pitchFamily="34" charset="-120"/>
                <a:ea typeface="微軟正黑體" pitchFamily="34" charset="-120"/>
              </a:rPr>
              <a:t>9001 –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重大變更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81596"/>
              </p:ext>
            </p:extLst>
          </p:nvPr>
        </p:nvGraphicFramePr>
        <p:xfrm>
          <a:off x="457200" y="951856"/>
          <a:ext cx="8229600" cy="385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5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3006"/>
            <a:ext cx="8229600" cy="360336"/>
          </a:xfrm>
        </p:spPr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ISO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9001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的重要差異比較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77901"/>
              </p:ext>
            </p:extLst>
          </p:nvPr>
        </p:nvGraphicFramePr>
        <p:xfrm>
          <a:off x="457200" y="571150"/>
          <a:ext cx="8229601" cy="445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386"/>
                <a:gridCol w="2881423"/>
                <a:gridCol w="2870792"/>
              </a:tblGrid>
              <a:tr h="257532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ISO 9001:2008 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ISO 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DIS 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9001:2014 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b="0" i="0" u="none" strike="noStrike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04457"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 </a:t>
                      </a:r>
                      <a:r>
                        <a:rPr lang="zh-TW" altLang="en-US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介紹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 </a:t>
                      </a:r>
                      <a:r>
                        <a:rPr lang="zh-TW" altLang="en-US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介紹</a:t>
                      </a:r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917"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範圍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  <a:r>
                        <a:rPr lang="zh-TW" altLang="en-US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範圍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158"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參照引用</a:t>
                      </a:r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 </a:t>
                      </a:r>
                      <a:r>
                        <a:rPr lang="zh-TW" altLang="en-US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參照引用</a:t>
                      </a:r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8511"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 </a:t>
                      </a:r>
                      <a:r>
                        <a:rPr lang="zh-TW" altLang="en-US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名詞定義</a:t>
                      </a:r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 </a:t>
                      </a:r>
                      <a:r>
                        <a:rPr lang="zh-TW" altLang="en-US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名詞定義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4755">
                <a:tc>
                  <a:txBody>
                    <a:bodyPr/>
                    <a:lstStyle/>
                    <a:p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 </a:t>
                      </a:r>
                      <a:r>
                        <a:rPr lang="zh-TW" altLang="en-US" sz="1200" b="0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品質系統</a:t>
                      </a:r>
                      <a:endParaRPr lang="en-GB" sz="1200" b="0" i="0" u="none" strike="noStrike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200" b="0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組織背景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新增要求</a:t>
                      </a:r>
                      <a:endParaRPr lang="en-GB" sz="1200" b="1" kern="1200" baseline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424862">
                <a:tc>
                  <a:txBody>
                    <a:bodyPr/>
                    <a:lstStyle/>
                    <a:p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 </a:t>
                      </a:r>
                      <a:r>
                        <a:rPr lang="zh-TW" altLang="en-US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管理職責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 </a:t>
                      </a:r>
                      <a:r>
                        <a:rPr lang="zh-TW" altLang="en-US" sz="1200" b="1" i="0" u="none" strike="noStrike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領導統御</a:t>
                      </a:r>
                      <a:endParaRPr lang="en-GB" sz="1200" b="0" i="0" u="none" strike="noStrike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加強要求</a:t>
                      </a:r>
                      <a:endParaRPr lang="en-GB" sz="1200" b="1" kern="1200" baseline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424862"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資源管理</a:t>
                      </a:r>
                      <a:endParaRPr lang="en-GB" sz="1200" b="1" i="0" u="none" strike="noStrike" kern="1200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 </a:t>
                      </a:r>
                      <a:r>
                        <a:rPr lang="zh-TW" alt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規劃</a:t>
                      </a:r>
                      <a:endParaRPr lang="en-GB" sz="1200" b="1" i="0" u="none" strike="noStrike" kern="1200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顯著改變</a:t>
                      </a:r>
                    </a:p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加強要求</a:t>
                      </a:r>
                      <a:endParaRPr lang="en-GB" sz="1200" b="1" kern="1200" baseline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424862"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 </a:t>
                      </a:r>
                      <a:r>
                        <a:rPr lang="zh-TW" alt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產品實現</a:t>
                      </a:r>
                      <a:endParaRPr lang="en-GB" sz="1200" b="1" i="0" u="none" strike="noStrike" kern="1200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 </a:t>
                      </a:r>
                      <a:r>
                        <a:rPr lang="zh-TW" alt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支援</a:t>
                      </a:r>
                      <a:r>
                        <a:rPr lang="en-GB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強化要求</a:t>
                      </a:r>
                    </a:p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新增要求</a:t>
                      </a:r>
                      <a:endParaRPr lang="en-GB" sz="1200" b="1" kern="1200" baseline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764752">
                <a:tc>
                  <a:txBody>
                    <a:bodyPr/>
                    <a:lstStyle/>
                    <a:p>
                      <a:pPr marL="0" marR="0" indent="0" algn="l" defTabSz="3430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 </a:t>
                      </a:r>
                      <a:r>
                        <a:rPr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量測、分析和改善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 </a:t>
                      </a:r>
                      <a:r>
                        <a:rPr lang="zh-TW" alt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營運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新增要求</a:t>
                      </a:r>
                      <a:endParaRPr lang="en-GB" altLang="zh-TW" sz="1200" b="1" kern="1200" baseline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加強要求</a:t>
                      </a:r>
                    </a:p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簡化要求</a:t>
                      </a:r>
                    </a:p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加強要求</a:t>
                      </a:r>
                      <a:endParaRPr lang="en-GB" sz="1200" b="1" kern="1200" baseline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268511">
                <a:tc>
                  <a:txBody>
                    <a:bodyPr/>
                    <a:lstStyle/>
                    <a:p>
                      <a:endParaRPr lang="en-GB" sz="8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 </a:t>
                      </a:r>
                      <a:r>
                        <a:rPr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績效評估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新增要求</a:t>
                      </a:r>
                      <a:endParaRPr lang="en-GB" altLang="zh-TW" sz="1200" b="1" kern="1200" baseline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268511">
                <a:tc>
                  <a:txBody>
                    <a:bodyPr/>
                    <a:lstStyle/>
                    <a:p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3430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 </a:t>
                      </a:r>
                      <a:r>
                        <a:rPr lang="zh-TW" alt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改善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3043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更具架構性的模式</a:t>
                      </a:r>
                      <a:endParaRPr lang="en-GB" sz="1200" b="1" kern="1200" baseline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5"/>
          <p:cNvSpPr/>
          <p:nvPr/>
        </p:nvSpPr>
        <p:spPr>
          <a:xfrm>
            <a:off x="287080" y="2275377"/>
            <a:ext cx="8399721" cy="27791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優勢</a:t>
            </a:r>
            <a:r>
              <a:rPr lang="en-US" sz="25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25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sz="2500" dirty="0" smtClean="0">
                <a:solidFill>
                  <a:srgbClr val="FF0000"/>
                </a:solidFill>
              </a:rPr>
              <a:t/>
            </a:r>
            <a:br>
              <a:rPr lang="en-US" sz="2500" dirty="0" smtClean="0">
                <a:solidFill>
                  <a:srgbClr val="FF0000"/>
                </a:solidFill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0264"/>
            <a:ext cx="7523018" cy="3273136"/>
          </a:xfrm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將品質導入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核心</a:t>
            </a:r>
            <a:endParaRPr lang="en-GB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品質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將與業務策略整合並一致，藉此提高效益和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驅動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真正價值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導入風險與機會管理</a:t>
            </a:r>
            <a:endParaRPr lang="en-GB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將助於有效識別及管理風險與機會，並促成利潤的提升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一套整合模式</a:t>
            </a:r>
            <a:endParaRPr lang="en-GB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將更容易導入多個管理系統，提供綜合觀點從而節約成本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領導統御</a:t>
            </a:r>
            <a:endParaRPr lang="en-GB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高階管理人員更深的參與，激勵全體同仁朝向組織的目標和目的共同努力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接下來須做何因應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9482"/>
            <a:ext cx="8229600" cy="33354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成立專案小組來管理變革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於組織內進行專案溝通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建立一個實施計劃與監控進度流程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重新審視自身的品質管理系統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強調改變乃為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進步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的機會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改變文件化方式以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反映新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的標準架構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（如有需要）</a:t>
            </a:r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落實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組織領導、風險和背景環境的新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規定要求</a:t>
            </a:r>
            <a:endParaRPr lang="en-GB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檢討目前控制措施的成效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展開影響評估報告</a:t>
            </a:r>
            <a:endParaRPr lang="en-GB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600"/>
              </a:spcAft>
            </a:pP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/>
          <a:stretch/>
        </p:blipFill>
        <p:spPr>
          <a:xfrm>
            <a:off x="8032785" y="0"/>
            <a:ext cx="829058" cy="1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SI PowerPoint template &amp;quot;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SI PowerPoint template 2015">
  <a:themeElements>
    <a:clrScheme name="Custom 35">
      <a:dk1>
        <a:sysClr val="windowText" lastClr="000000"/>
      </a:dk1>
      <a:lt1>
        <a:sysClr val="window" lastClr="FFFFFF"/>
      </a:lt1>
      <a:dk2>
        <a:srgbClr val="FF2B1F"/>
      </a:dk2>
      <a:lt2>
        <a:srgbClr val="6F6F6F"/>
      </a:lt2>
      <a:accent1>
        <a:srgbClr val="FF2B1F"/>
      </a:accent1>
      <a:accent2>
        <a:srgbClr val="FFB9AF"/>
      </a:accent2>
      <a:accent3>
        <a:srgbClr val="9E2B1F"/>
      </a:accent3>
      <a:accent4>
        <a:srgbClr val="FF8273"/>
      </a:accent4>
      <a:accent5>
        <a:srgbClr val="642B1F"/>
      </a:accent5>
      <a:accent6>
        <a:srgbClr val="C5C5C5"/>
      </a:accent6>
      <a:hlink>
        <a:srgbClr val="8F0700"/>
      </a:hlink>
      <a:folHlink>
        <a:srgbClr val="7F7F7F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A4FBB1C2AF04C8DFBF1CE66DF379B" ma:contentTypeVersion="0" ma:contentTypeDescription="Create a new document." ma:contentTypeScope="" ma:versionID="e7424575dd9faf76912cf3fb52e0c5b1">
  <xsd:schema xmlns:xsd="http://www.w3.org/2001/XMLSchema" xmlns:xs="http://www.w3.org/2001/XMLSchema" xmlns:p="http://schemas.microsoft.com/office/2006/metadata/properties" xmlns:ns2="577468a3-8908-491b-8504-adf343b6a280" targetNamespace="http://schemas.microsoft.com/office/2006/metadata/properties" ma:root="true" ma:fieldsID="df9008ed41fbc0b66c877d9ec74b268a" ns2:_="">
    <xsd:import namespace="577468a3-8908-491b-8504-adf343b6a28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468a3-8908-491b-8504-adf343b6a28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7468a3-8908-491b-8504-adf343b6a280">X2NRS4N5DJD3-1207-6</_dlc_DocId>
    <_dlc_DocIdUrl xmlns="577468a3-8908-491b-8504-adf343b6a280">
      <Url>https://intranet.bsi-global.com/OurBSI/BusinessFunctions/Marketing/Brand/Templates/_layouts/DocIdRedir.aspx?ID=X2NRS4N5DJD3-1207-6</Url>
      <Description>X2NRS4N5DJD3-1207-6</Description>
    </_dlc_DocIdUrl>
  </documentManagement>
</p:properties>
</file>

<file path=customXml/itemProps1.xml><?xml version="1.0" encoding="utf-8"?>
<ds:datastoreItem xmlns:ds="http://schemas.openxmlformats.org/officeDocument/2006/customXml" ds:itemID="{56507FF1-9C44-41AE-AF22-EE99FC92A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468a3-8908-491b-8504-adf343b6a2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A5A54C-04D5-4720-BA2C-DC80E21C3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8FA9DB-78C4-416C-B22D-DFDAC66C2A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E2A6826-CC15-417B-9D94-C2AA13AAFB2D}">
  <ds:schemaRefs>
    <ds:schemaRef ds:uri="http://www.w3.org/XML/1998/namespace"/>
    <ds:schemaRef ds:uri="577468a3-8908-491b-8504-adf343b6a280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BSI PowerPoint template 2015</Template>
  <TotalTime>1211</TotalTime>
  <Words>1587</Words>
  <Application>Microsoft Office PowerPoint</Application>
  <PresentationFormat>如螢幕大小 (16:9)</PresentationFormat>
  <Paragraphs>215</Paragraphs>
  <Slides>13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Arial</vt:lpstr>
      <vt:lpstr>新細明體</vt:lpstr>
      <vt:lpstr>Tahoma</vt:lpstr>
      <vt:lpstr>Courier New</vt:lpstr>
      <vt:lpstr>Calibri</vt:lpstr>
      <vt:lpstr>微軟正黑體</vt:lpstr>
      <vt:lpstr>Tahoma Bold</vt:lpstr>
      <vt:lpstr>ヒラギノ角ゴ Pro W3</vt:lpstr>
      <vt:lpstr>Verdana</vt:lpstr>
      <vt:lpstr>BSI PowerPoint template 2015</vt:lpstr>
      <vt:lpstr>ISO FDIS 9001：2015 重要變革說明</vt:lpstr>
      <vt:lpstr>大綱</vt:lpstr>
      <vt:lpstr>自2000年以來持續變化的世界</vt:lpstr>
      <vt:lpstr>改版背景</vt:lpstr>
      <vt:lpstr>為何ISO 9001如此重要</vt:lpstr>
      <vt:lpstr>ISO 9001 – 重大變更</vt:lpstr>
      <vt:lpstr>ISO 9001的重要差異比較</vt:lpstr>
      <vt:lpstr>優勢   </vt:lpstr>
      <vt:lpstr>接下來須做何因應?</vt:lpstr>
      <vt:lpstr>需要您的參與</vt:lpstr>
      <vt:lpstr>成立專案小組</vt:lpstr>
      <vt:lpstr>後續步驟/時間表</vt:lpstr>
      <vt:lpstr>PowerPoint 簡報</vt:lpstr>
    </vt:vector>
  </TitlesOfParts>
  <Company>British Standards Institution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BSI PowerPoint template</dc:title>
  <dc:creator>Elaine Munro</dc:creator>
  <cp:lastModifiedBy>Catherine Hsu</cp:lastModifiedBy>
  <cp:revision>216</cp:revision>
  <dcterms:created xsi:type="dcterms:W3CDTF">2015-01-15T14:41:17Z</dcterms:created>
  <dcterms:modified xsi:type="dcterms:W3CDTF">2015-08-17T12:18:03Z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c92fd510-38b2-4581-9e12-2bf21268aae2</vt:lpwstr>
  </property>
  <property fmtid="{D5CDD505-2E9C-101B-9397-08002B2CF9AE}" pid="3" name="ContentTypeId">
    <vt:lpwstr>0x010100C09A4FBB1C2AF04C8DFBF1CE66DF379B</vt:lpwstr>
  </property>
</Properties>
</file>