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19"/>
  </p:notesMasterIdLst>
  <p:handoutMasterIdLst>
    <p:handoutMasterId r:id="rId20"/>
  </p:handoutMasterIdLst>
  <p:sldIdLst>
    <p:sldId id="259" r:id="rId6"/>
    <p:sldId id="273" r:id="rId7"/>
    <p:sldId id="296" r:id="rId8"/>
    <p:sldId id="287" r:id="rId9"/>
    <p:sldId id="288" r:id="rId10"/>
    <p:sldId id="299" r:id="rId11"/>
    <p:sldId id="297" r:id="rId12"/>
    <p:sldId id="261" r:id="rId13"/>
    <p:sldId id="300" r:id="rId14"/>
    <p:sldId id="304" r:id="rId15"/>
    <p:sldId id="301" r:id="rId16"/>
    <p:sldId id="302" r:id="rId17"/>
    <p:sldId id="303" r:id="rId18"/>
  </p:sldIdLst>
  <p:sldSz cx="9144000" cy="5143500" type="screen16x9"/>
  <p:notesSz cx="6797675" cy="9926638"/>
  <p:embeddedFontLst>
    <p:embeddedFont>
      <p:font typeface="Tahoma" panose="020B0604030504040204" pitchFamily="34" charset="0"/>
      <p:regular r:id="rId21"/>
      <p:bold r:id="rId22"/>
    </p:embeddedFont>
    <p:embeddedFont>
      <p:font typeface="Calibri" panose="020F0502020204030204" pitchFamily="34" charset="0"/>
      <p:regular r:id="rId23"/>
      <p:bold r:id="rId24"/>
      <p:italic r:id="rId25"/>
      <p:boldItalic r:id="rId26"/>
    </p:embeddedFont>
    <p:embeddedFont>
      <p:font typeface="微軟正黑體" panose="020B0604030504040204" pitchFamily="34" charset="-120"/>
      <p:regular r:id="rId27"/>
      <p:bold r:id="rId28"/>
    </p:embeddedFont>
    <p:embeddedFont>
      <p:font typeface="Tahoma Bold" panose="020B0804030504040204" pitchFamily="34" charset="0"/>
      <p:bold r:id="rId29"/>
    </p:embeddedFont>
    <p:embeddedFont>
      <p:font typeface="ヒラギノ角ゴ Pro W3" panose="020B0604020202020204" charset="0"/>
      <p:regular r:id="rId30"/>
    </p:embeddedFont>
    <p:embeddedFont>
      <p:font typeface="Verdana" panose="020B0604030504040204" pitchFamily="34" charset="0"/>
      <p:regular r:id="rId31"/>
      <p:bold r:id="rId32"/>
      <p:italic r:id="rId33"/>
      <p:boldItalic r:id="rId34"/>
    </p:embeddedFont>
  </p:embeddedFontLst>
  <p:custDataLst>
    <p:tags r:id="rId35"/>
  </p:custDataLst>
  <p:defaultTextStyle>
    <a:defPPr>
      <a:defRPr lang="en-US"/>
    </a:defPPr>
    <a:lvl1pPr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1pPr>
    <a:lvl2pPr marL="342900" indent="1143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2pPr>
    <a:lvl3pPr marL="685800" indent="2286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3pPr>
    <a:lvl4pPr marL="1028700" indent="3429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4pPr>
    <a:lvl5pPr marL="1371600" indent="4572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5pPr>
    <a:lvl6pPr marL="2286000" algn="l" defTabSz="457200" rtl="0" eaLnBrk="1" latinLnBrk="0" hangingPunct="1">
      <a:defRPr sz="1400" kern="1200">
        <a:solidFill>
          <a:schemeClr val="tx1"/>
        </a:solidFill>
        <a:latin typeface="Tahoma" charset="0"/>
        <a:ea typeface="ヒラギノ角ゴ Pro W3" charset="0"/>
        <a:cs typeface="ヒラギノ角ゴ Pro W3" charset="0"/>
      </a:defRPr>
    </a:lvl6pPr>
    <a:lvl7pPr marL="2743200" algn="l" defTabSz="457200" rtl="0" eaLnBrk="1" latinLnBrk="0" hangingPunct="1">
      <a:defRPr sz="1400" kern="1200">
        <a:solidFill>
          <a:schemeClr val="tx1"/>
        </a:solidFill>
        <a:latin typeface="Tahoma" charset="0"/>
        <a:ea typeface="ヒラギノ角ゴ Pro W3" charset="0"/>
        <a:cs typeface="ヒラギノ角ゴ Pro W3" charset="0"/>
      </a:defRPr>
    </a:lvl7pPr>
    <a:lvl8pPr marL="3200400" algn="l" defTabSz="457200" rtl="0" eaLnBrk="1" latinLnBrk="0" hangingPunct="1">
      <a:defRPr sz="1400" kern="1200">
        <a:solidFill>
          <a:schemeClr val="tx1"/>
        </a:solidFill>
        <a:latin typeface="Tahoma" charset="0"/>
        <a:ea typeface="ヒラギノ角ゴ Pro W3" charset="0"/>
        <a:cs typeface="ヒラギノ角ゴ Pro W3" charset="0"/>
      </a:defRPr>
    </a:lvl8pPr>
    <a:lvl9pPr marL="3657600" algn="l" defTabSz="457200" rtl="0" eaLnBrk="1" latinLnBrk="0" hangingPunct="1">
      <a:defRPr sz="1400" kern="1200">
        <a:solidFill>
          <a:schemeClr val="tx1"/>
        </a:solidFill>
        <a:latin typeface="Tahoma"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2B1F"/>
    <a:srgbClr val="642B1F"/>
    <a:srgbClr val="9E2B1F"/>
    <a:srgbClr val="CF1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60468" autoAdjust="0"/>
  </p:normalViewPr>
  <p:slideViewPr>
    <p:cSldViewPr snapToGrid="0" snapToObjects="1">
      <p:cViewPr varScale="1">
        <p:scale>
          <a:sx n="87" d="100"/>
          <a:sy n="87" d="100"/>
        </p:scale>
        <p:origin x="-2232" y="-84"/>
      </p:cViewPr>
      <p:guideLst>
        <p:guide orient="horz" pos="1620"/>
        <p:guide pos="2881"/>
      </p:guideLst>
    </p:cSldViewPr>
  </p:slideViewPr>
  <p:notesTextViewPr>
    <p:cViewPr>
      <p:scale>
        <a:sx n="100" d="100"/>
        <a:sy n="100" d="100"/>
      </p:scale>
      <p:origin x="0" y="0"/>
    </p:cViewPr>
  </p:notesTextViewPr>
  <p:notesViewPr>
    <p:cSldViewPr snapToGrid="0" snapToObjects="1" showGuides="1">
      <p:cViewPr varScale="1">
        <p:scale>
          <a:sx n="79" d="100"/>
          <a:sy n="79" d="100"/>
        </p:scale>
        <p:origin x="-33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05188-7FB5-4DC1-ADB1-4737F4EA00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D417EE-4D8E-49CD-BAC5-AD65DF7AF5EE}">
      <dgm:prSet phldrT="[Text]"/>
      <dgm:spPr/>
      <dgm:t>
        <a:bodyPr/>
        <a:lstStyle/>
        <a:p>
          <a:r>
            <a:rPr lang="zh-TW" altLang="en-US" dirty="0" smtClean="0">
              <a:latin typeface="微軟正黑體" pitchFamily="34" charset="-120"/>
              <a:ea typeface="微軟正黑體" pitchFamily="34" charset="-120"/>
            </a:rPr>
            <a:t>領導統御</a:t>
          </a:r>
          <a:endParaRPr lang="en-GB" dirty="0"/>
        </a:p>
      </dgm:t>
    </dgm:pt>
    <dgm:pt modelId="{2D9654AD-56DE-4524-BA2A-398BEF67FA6B}" type="parTrans" cxnId="{3C6D406C-B21E-4AE5-95A6-E12131CA0025}">
      <dgm:prSet/>
      <dgm:spPr/>
      <dgm:t>
        <a:bodyPr/>
        <a:lstStyle/>
        <a:p>
          <a:endParaRPr lang="en-GB"/>
        </a:p>
      </dgm:t>
    </dgm:pt>
    <dgm:pt modelId="{CCDBAA60-6D10-4430-8F29-3B12795CB3FE}" type="sibTrans" cxnId="{3C6D406C-B21E-4AE5-95A6-E12131CA0025}">
      <dgm:prSet/>
      <dgm:spPr/>
      <dgm:t>
        <a:bodyPr/>
        <a:lstStyle/>
        <a:p>
          <a:endParaRPr lang="en-GB"/>
        </a:p>
      </dgm:t>
    </dgm:pt>
    <dgm:pt modelId="{9AAF1AB3-A64F-4EBC-B9EB-82812A16F4AA}">
      <dgm:prSet phldrT="[Text]"/>
      <dgm:spPr/>
      <dgm:t>
        <a:bodyPr/>
        <a:lstStyle/>
        <a:p>
          <a:r>
            <a:rPr lang="zh-TW" altLang="en-US" dirty="0" smtClean="0">
              <a:latin typeface="微軟正黑體" pitchFamily="34" charset="-120"/>
              <a:ea typeface="微軟正黑體" pitchFamily="34" charset="-120"/>
            </a:rPr>
            <a:t>風險</a:t>
          </a:r>
          <a:endParaRPr lang="en-GB" dirty="0"/>
        </a:p>
      </dgm:t>
    </dgm:pt>
    <dgm:pt modelId="{70DF076D-1096-4EDF-B263-229B7B87CA29}" type="parTrans" cxnId="{16A3EB2E-7646-4B6F-8593-456E62398F86}">
      <dgm:prSet/>
      <dgm:spPr/>
      <dgm:t>
        <a:bodyPr/>
        <a:lstStyle/>
        <a:p>
          <a:endParaRPr lang="en-GB"/>
        </a:p>
      </dgm:t>
    </dgm:pt>
    <dgm:pt modelId="{0BFF8BE9-78C8-44CA-84CA-A176A9E1787F}" type="sibTrans" cxnId="{16A3EB2E-7646-4B6F-8593-456E62398F86}">
      <dgm:prSet/>
      <dgm:spPr/>
      <dgm:t>
        <a:bodyPr/>
        <a:lstStyle/>
        <a:p>
          <a:endParaRPr lang="en-GB"/>
        </a:p>
      </dgm:t>
    </dgm:pt>
    <dgm:pt modelId="{68DAC030-D184-4FA1-B1AC-51004D365088}">
      <dgm:prSet phldrT="[Text]"/>
      <dgm:spPr/>
      <dgm:t>
        <a:bodyPr/>
        <a:lstStyle/>
        <a:p>
          <a:r>
            <a:rPr lang="zh-TW" altLang="en-US" dirty="0" smtClean="0">
              <a:latin typeface="微軟正黑體" pitchFamily="34" charset="-120"/>
              <a:ea typeface="微軟正黑體" pitchFamily="34" charset="-120"/>
            </a:rPr>
            <a:t>更強調高階主管對管理系統的參與</a:t>
          </a:r>
          <a:endParaRPr lang="en-GB" dirty="0"/>
        </a:p>
      </dgm:t>
    </dgm:pt>
    <dgm:pt modelId="{B212F0B8-92F3-426D-97B5-25742ED15497}" type="parTrans" cxnId="{05912784-4366-4516-AC62-AAE2DF85915D}">
      <dgm:prSet/>
      <dgm:spPr/>
      <dgm:t>
        <a:bodyPr/>
        <a:lstStyle/>
        <a:p>
          <a:endParaRPr lang="en-GB"/>
        </a:p>
      </dgm:t>
    </dgm:pt>
    <dgm:pt modelId="{72662808-DDC7-4588-B653-550948AFCEA7}" type="sibTrans" cxnId="{05912784-4366-4516-AC62-AAE2DF85915D}">
      <dgm:prSet/>
      <dgm:spPr/>
      <dgm:t>
        <a:bodyPr/>
        <a:lstStyle/>
        <a:p>
          <a:endParaRPr lang="en-GB"/>
        </a:p>
      </dgm:t>
    </dgm:pt>
    <dgm:pt modelId="{A7CB15D1-EB22-4D33-B44A-9163C8282E8F}">
      <dgm:prSet phldrT="[Text]"/>
      <dgm:spPr/>
      <dgm:t>
        <a:bodyPr/>
        <a:lstStyle/>
        <a:p>
          <a:r>
            <a:rPr lang="zh-TW" altLang="en-US" dirty="0" smtClean="0">
              <a:latin typeface="微軟正黑體" pitchFamily="34" charset="-120"/>
              <a:ea typeface="微軟正黑體" pitchFamily="34" charset="-120"/>
            </a:rPr>
            <a:t>組織背景</a:t>
          </a:r>
          <a:endParaRPr lang="en-GB" dirty="0"/>
        </a:p>
      </dgm:t>
    </dgm:pt>
    <dgm:pt modelId="{DDDD37D5-8CB8-4A9F-8A37-A8E6C1D2572B}" type="parTrans" cxnId="{3977E57A-35B1-4D15-AF3C-04F2DF8056A6}">
      <dgm:prSet/>
      <dgm:spPr/>
      <dgm:t>
        <a:bodyPr/>
        <a:lstStyle/>
        <a:p>
          <a:endParaRPr lang="en-GB"/>
        </a:p>
      </dgm:t>
    </dgm:pt>
    <dgm:pt modelId="{57A507D1-556E-4E6E-B412-8A1D05E3CA66}" type="sibTrans" cxnId="{3977E57A-35B1-4D15-AF3C-04F2DF8056A6}">
      <dgm:prSet/>
      <dgm:spPr/>
      <dgm:t>
        <a:bodyPr/>
        <a:lstStyle/>
        <a:p>
          <a:endParaRPr lang="en-GB"/>
        </a:p>
      </dgm:t>
    </dgm:pt>
    <dgm:pt modelId="{E42D314F-D54A-4610-A000-0312369FA9C8}">
      <dgm:prSet phldrT="[Text]"/>
      <dgm:spPr/>
      <dgm:t>
        <a:bodyPr/>
        <a:lstStyle/>
        <a:p>
          <a:r>
            <a:rPr lang="zh-TW" altLang="en-US" dirty="0" smtClean="0">
              <a:latin typeface="微軟正黑體" pitchFamily="34" charset="-120"/>
              <a:ea typeface="微軟正黑體" pitchFamily="34" charset="-120"/>
            </a:rPr>
            <a:t>加強風險和機會管理</a:t>
          </a:r>
          <a:endParaRPr lang="en-GB" dirty="0"/>
        </a:p>
      </dgm:t>
    </dgm:pt>
    <dgm:pt modelId="{2FD4C2D3-7F82-4B7E-B886-08D01AAEB185}" type="parTrans" cxnId="{5F18137E-A28A-4BCE-A04C-6DA330BC1DE1}">
      <dgm:prSet/>
      <dgm:spPr/>
      <dgm:t>
        <a:bodyPr/>
        <a:lstStyle/>
        <a:p>
          <a:endParaRPr lang="en-GB"/>
        </a:p>
      </dgm:t>
    </dgm:pt>
    <dgm:pt modelId="{3DE6C611-8ADF-44E7-8764-B49B76D659EC}" type="sibTrans" cxnId="{5F18137E-A28A-4BCE-A04C-6DA330BC1DE1}">
      <dgm:prSet/>
      <dgm:spPr/>
      <dgm:t>
        <a:bodyPr/>
        <a:lstStyle/>
        <a:p>
          <a:endParaRPr lang="en-GB"/>
        </a:p>
      </dgm:t>
    </dgm:pt>
    <dgm:pt modelId="{A4340F82-123A-43BA-9222-59EA472C3FD3}">
      <dgm:prSet phldrT="[Text]"/>
      <dgm:spPr/>
      <dgm:t>
        <a:bodyPr/>
        <a:lstStyle/>
        <a:p>
          <a:r>
            <a:rPr lang="zh-TW" dirty="0" smtClean="0">
              <a:latin typeface="微軟正黑體" pitchFamily="34" charset="-120"/>
              <a:ea typeface="微軟正黑體" pitchFamily="34" charset="-120"/>
            </a:rPr>
            <a:t>環境的重要性</a:t>
          </a:r>
          <a:endParaRPr lang="en-GB" dirty="0">
            <a:latin typeface="微軟正黑體" pitchFamily="34" charset="-120"/>
            <a:ea typeface="微軟正黑體" pitchFamily="34" charset="-120"/>
          </a:endParaRPr>
        </a:p>
      </dgm:t>
    </dgm:pt>
    <dgm:pt modelId="{EFC3C9E6-10CD-46DB-B4CE-32C3C0366E20}" type="parTrans" cxnId="{5650DC72-6D61-45C6-BDF3-E724CC863DBE}">
      <dgm:prSet/>
      <dgm:spPr/>
      <dgm:t>
        <a:bodyPr/>
        <a:lstStyle/>
        <a:p>
          <a:endParaRPr lang="en-GB"/>
        </a:p>
      </dgm:t>
    </dgm:pt>
    <dgm:pt modelId="{0781D5EA-7C30-47A2-A161-9AE0C6EFB4F3}" type="sibTrans" cxnId="{5650DC72-6D61-45C6-BDF3-E724CC863DBE}">
      <dgm:prSet/>
      <dgm:spPr/>
      <dgm:t>
        <a:bodyPr/>
        <a:lstStyle/>
        <a:p>
          <a:endParaRPr lang="en-GB"/>
        </a:p>
      </dgm:t>
    </dgm:pt>
    <dgm:pt modelId="{B959E697-F53A-4870-9D05-C812C346BF53}">
      <dgm:prSet phldrT="[Text]"/>
      <dgm:spPr/>
      <dgm:t>
        <a:bodyPr/>
        <a:lstStyle/>
        <a:p>
          <a:r>
            <a:rPr lang="zh-TW" altLang="en-US" dirty="0" smtClean="0">
              <a:latin typeface="微軟正黑體" pitchFamily="34" charset="-120"/>
              <a:ea typeface="微軟正黑體" pitchFamily="34" charset="-120"/>
            </a:rPr>
            <a:t>提高對環境的重視與績效提升</a:t>
          </a:r>
          <a:endParaRPr lang="en-GB" dirty="0">
            <a:latin typeface="微軟正黑體" pitchFamily="34" charset="-120"/>
            <a:ea typeface="微軟正黑體" pitchFamily="34" charset="-120"/>
          </a:endParaRPr>
        </a:p>
      </dgm:t>
    </dgm:pt>
    <dgm:pt modelId="{D2C512DA-4154-432A-AE42-9198944A8DA5}" type="parTrans" cxnId="{D07F1DF7-09B2-47FB-9F77-EB07A3CBD5A0}">
      <dgm:prSet/>
      <dgm:spPr/>
      <dgm:t>
        <a:bodyPr/>
        <a:lstStyle/>
        <a:p>
          <a:endParaRPr lang="en-GB"/>
        </a:p>
      </dgm:t>
    </dgm:pt>
    <dgm:pt modelId="{4BBE1278-005E-4532-80AC-83B2D1D232A3}" type="sibTrans" cxnId="{D07F1DF7-09B2-47FB-9F77-EB07A3CBD5A0}">
      <dgm:prSet/>
      <dgm:spPr/>
      <dgm:t>
        <a:bodyPr/>
        <a:lstStyle/>
        <a:p>
          <a:endParaRPr lang="en-GB"/>
        </a:p>
      </dgm:t>
    </dgm:pt>
    <dgm:pt modelId="{C40E8335-9BEC-4FFC-8006-9ED4CBC17A38}">
      <dgm:prSet phldrT="[Text]"/>
      <dgm:spPr/>
      <dgm:t>
        <a:bodyPr/>
        <a:lstStyle/>
        <a:p>
          <a:r>
            <a:rPr lang="en-GB" dirty="0" smtClean="0"/>
            <a:t>Annex SL</a:t>
          </a:r>
          <a:endParaRPr lang="en-GB" dirty="0"/>
        </a:p>
      </dgm:t>
    </dgm:pt>
    <dgm:pt modelId="{6D0F010A-F949-401D-A905-DAB44C16054B}" type="parTrans" cxnId="{5E67AA82-4CD2-4EDC-8DE2-AA2713370474}">
      <dgm:prSet/>
      <dgm:spPr/>
      <dgm:t>
        <a:bodyPr/>
        <a:lstStyle/>
        <a:p>
          <a:endParaRPr lang="en-GB"/>
        </a:p>
      </dgm:t>
    </dgm:pt>
    <dgm:pt modelId="{5114AA1D-231B-4496-8361-18228FD6BE82}" type="sibTrans" cxnId="{5E67AA82-4CD2-4EDC-8DE2-AA2713370474}">
      <dgm:prSet/>
      <dgm:spPr/>
      <dgm:t>
        <a:bodyPr/>
        <a:lstStyle/>
        <a:p>
          <a:endParaRPr lang="en-GB"/>
        </a:p>
      </dgm:t>
    </dgm:pt>
    <dgm:pt modelId="{871529E9-5244-4F70-BDC6-A4BB5DB3313E}">
      <dgm:prSet phldrT="[Text]"/>
      <dgm:spPr/>
      <dgm:t>
        <a:bodyPr/>
        <a:lstStyle/>
        <a:p>
          <a:r>
            <a:rPr lang="zh-TW" altLang="en-US" dirty="0" smtClean="0">
              <a:latin typeface="微軟正黑體" pitchFamily="34" charset="-120"/>
              <a:ea typeface="微軟正黑體" pitchFamily="34" charset="-120"/>
            </a:rPr>
            <a:t>更強調利害關係人的相關需求</a:t>
          </a:r>
          <a:endParaRPr lang="en-GB" dirty="0"/>
        </a:p>
      </dgm:t>
    </dgm:pt>
    <dgm:pt modelId="{2011D354-0D20-44C4-A2EC-CD2490F7F353}" type="parTrans" cxnId="{FD130EDD-1273-4A2A-8011-B4E727C24755}">
      <dgm:prSet/>
      <dgm:spPr/>
      <dgm:t>
        <a:bodyPr/>
        <a:lstStyle/>
        <a:p>
          <a:endParaRPr lang="en-GB"/>
        </a:p>
      </dgm:t>
    </dgm:pt>
    <dgm:pt modelId="{595549E7-38AF-422B-AFF5-A2507001BF64}" type="sibTrans" cxnId="{FD130EDD-1273-4A2A-8011-B4E727C24755}">
      <dgm:prSet/>
      <dgm:spPr/>
      <dgm:t>
        <a:bodyPr/>
        <a:lstStyle/>
        <a:p>
          <a:endParaRPr lang="en-GB"/>
        </a:p>
      </dgm:t>
    </dgm:pt>
    <dgm:pt modelId="{EFE15C1D-B952-407F-B7FF-FB718892070F}">
      <dgm:prSet phldrT="[Text]"/>
      <dgm:spPr/>
      <dgm:t>
        <a:bodyPr/>
        <a:lstStyle/>
        <a:p>
          <a:r>
            <a:rPr lang="zh-TW" altLang="en-US" dirty="0" smtClean="0">
              <a:latin typeface="微軟正黑體" pitchFamily="34" charset="-120"/>
              <a:ea typeface="微軟正黑體" pitchFamily="34" charset="-120"/>
            </a:rPr>
            <a:t>加強與其他</a:t>
          </a:r>
          <a:r>
            <a:rPr lang="en-US" altLang="en-US" dirty="0" smtClean="0">
              <a:latin typeface="微軟正黑體" pitchFamily="34" charset="-120"/>
              <a:ea typeface="微軟正黑體" pitchFamily="34" charset="-120"/>
            </a:rPr>
            <a:t>ISO</a:t>
          </a:r>
          <a:r>
            <a:rPr lang="zh-TW" altLang="en-US" dirty="0" smtClean="0">
              <a:latin typeface="微軟正黑體" pitchFamily="34" charset="-120"/>
              <a:ea typeface="微軟正黑體" pitchFamily="34" charset="-120"/>
            </a:rPr>
            <a:t>管理系統的結構一致性</a:t>
          </a:r>
          <a:endParaRPr lang="en-GB" dirty="0"/>
        </a:p>
      </dgm:t>
    </dgm:pt>
    <dgm:pt modelId="{2C48AFC7-5713-45E8-88DE-BB5253058B08}" type="parTrans" cxnId="{F19C0068-E3B9-420A-9540-FC7F401AAABE}">
      <dgm:prSet/>
      <dgm:spPr/>
      <dgm:t>
        <a:bodyPr/>
        <a:lstStyle/>
        <a:p>
          <a:endParaRPr lang="en-GB"/>
        </a:p>
      </dgm:t>
    </dgm:pt>
    <dgm:pt modelId="{F037BB31-8436-4AA8-AAED-42B6E9B80105}" type="sibTrans" cxnId="{F19C0068-E3B9-420A-9540-FC7F401AAABE}">
      <dgm:prSet/>
      <dgm:spPr/>
      <dgm:t>
        <a:bodyPr/>
        <a:lstStyle/>
        <a:p>
          <a:endParaRPr lang="en-GB"/>
        </a:p>
      </dgm:t>
    </dgm:pt>
    <dgm:pt modelId="{1ACF7129-48E0-4BA1-BFA8-B168876A0389}" type="pres">
      <dgm:prSet presAssocID="{F4805188-7FB5-4DC1-ADB1-4737F4EA00B1}" presName="Name0" presStyleCnt="0">
        <dgm:presLayoutVars>
          <dgm:dir/>
          <dgm:animLvl val="lvl"/>
          <dgm:resizeHandles val="exact"/>
        </dgm:presLayoutVars>
      </dgm:prSet>
      <dgm:spPr/>
      <dgm:t>
        <a:bodyPr/>
        <a:lstStyle/>
        <a:p>
          <a:endParaRPr lang="en-GB"/>
        </a:p>
      </dgm:t>
    </dgm:pt>
    <dgm:pt modelId="{F07E094D-C315-44D9-95D3-92B1A5AFDCFB}" type="pres">
      <dgm:prSet presAssocID="{A4340F82-123A-43BA-9222-59EA472C3FD3}" presName="linNode" presStyleCnt="0"/>
      <dgm:spPr/>
    </dgm:pt>
    <dgm:pt modelId="{B000DA54-9FCB-4BF3-B6BB-8B36CD2BBBCD}" type="pres">
      <dgm:prSet presAssocID="{A4340F82-123A-43BA-9222-59EA472C3FD3}" presName="parentText" presStyleLbl="node1" presStyleIdx="0" presStyleCnt="5">
        <dgm:presLayoutVars>
          <dgm:chMax val="1"/>
          <dgm:bulletEnabled val="1"/>
        </dgm:presLayoutVars>
      </dgm:prSet>
      <dgm:spPr/>
      <dgm:t>
        <a:bodyPr/>
        <a:lstStyle/>
        <a:p>
          <a:endParaRPr lang="en-GB"/>
        </a:p>
      </dgm:t>
    </dgm:pt>
    <dgm:pt modelId="{3A1A77BC-B24C-421A-8FDC-79B5805F4F53}" type="pres">
      <dgm:prSet presAssocID="{A4340F82-123A-43BA-9222-59EA472C3FD3}" presName="descendantText" presStyleLbl="alignAccFollowNode1" presStyleIdx="0" presStyleCnt="5">
        <dgm:presLayoutVars>
          <dgm:bulletEnabled val="1"/>
        </dgm:presLayoutVars>
      </dgm:prSet>
      <dgm:spPr/>
      <dgm:t>
        <a:bodyPr/>
        <a:lstStyle/>
        <a:p>
          <a:endParaRPr lang="en-GB"/>
        </a:p>
      </dgm:t>
    </dgm:pt>
    <dgm:pt modelId="{824C3D46-6BFB-494B-9AAA-52B3C082ADA3}" type="pres">
      <dgm:prSet presAssocID="{0781D5EA-7C30-47A2-A161-9AE0C6EFB4F3}" presName="sp" presStyleCnt="0"/>
      <dgm:spPr/>
    </dgm:pt>
    <dgm:pt modelId="{4B2F8A14-C1EE-45FB-A0CB-C2CB1E5C87C8}" type="pres">
      <dgm:prSet presAssocID="{C8D417EE-4D8E-49CD-BAC5-AD65DF7AF5EE}" presName="linNode" presStyleCnt="0"/>
      <dgm:spPr/>
    </dgm:pt>
    <dgm:pt modelId="{4048DEC3-AF2D-45D6-8C92-D20C8636003D}" type="pres">
      <dgm:prSet presAssocID="{C8D417EE-4D8E-49CD-BAC5-AD65DF7AF5EE}" presName="parentText" presStyleLbl="node1" presStyleIdx="1" presStyleCnt="5">
        <dgm:presLayoutVars>
          <dgm:chMax val="1"/>
          <dgm:bulletEnabled val="1"/>
        </dgm:presLayoutVars>
      </dgm:prSet>
      <dgm:spPr/>
      <dgm:t>
        <a:bodyPr/>
        <a:lstStyle/>
        <a:p>
          <a:endParaRPr lang="en-GB"/>
        </a:p>
      </dgm:t>
    </dgm:pt>
    <dgm:pt modelId="{FAAD31FD-6AB3-42E6-85D2-FDEB3C208B69}" type="pres">
      <dgm:prSet presAssocID="{C8D417EE-4D8E-49CD-BAC5-AD65DF7AF5EE}" presName="descendantText" presStyleLbl="alignAccFollowNode1" presStyleIdx="1" presStyleCnt="5">
        <dgm:presLayoutVars>
          <dgm:bulletEnabled val="1"/>
        </dgm:presLayoutVars>
      </dgm:prSet>
      <dgm:spPr/>
      <dgm:t>
        <a:bodyPr/>
        <a:lstStyle/>
        <a:p>
          <a:endParaRPr lang="en-GB"/>
        </a:p>
      </dgm:t>
    </dgm:pt>
    <dgm:pt modelId="{D0209916-D186-48C5-8402-BE768F4E288E}" type="pres">
      <dgm:prSet presAssocID="{CCDBAA60-6D10-4430-8F29-3B12795CB3FE}" presName="sp" presStyleCnt="0"/>
      <dgm:spPr/>
    </dgm:pt>
    <dgm:pt modelId="{53889032-623A-42EC-B238-AF7A40436597}" type="pres">
      <dgm:prSet presAssocID="{9AAF1AB3-A64F-4EBC-B9EB-82812A16F4AA}" presName="linNode" presStyleCnt="0"/>
      <dgm:spPr/>
    </dgm:pt>
    <dgm:pt modelId="{181F2A88-865D-4A09-A184-27205D09389C}" type="pres">
      <dgm:prSet presAssocID="{9AAF1AB3-A64F-4EBC-B9EB-82812A16F4AA}" presName="parentText" presStyleLbl="node1" presStyleIdx="2" presStyleCnt="5">
        <dgm:presLayoutVars>
          <dgm:chMax val="1"/>
          <dgm:bulletEnabled val="1"/>
        </dgm:presLayoutVars>
      </dgm:prSet>
      <dgm:spPr/>
      <dgm:t>
        <a:bodyPr/>
        <a:lstStyle/>
        <a:p>
          <a:endParaRPr lang="en-GB"/>
        </a:p>
      </dgm:t>
    </dgm:pt>
    <dgm:pt modelId="{BC1D3287-4C2D-4EE5-A9CD-F89580DED185}" type="pres">
      <dgm:prSet presAssocID="{9AAF1AB3-A64F-4EBC-B9EB-82812A16F4AA}" presName="descendantText" presStyleLbl="alignAccFollowNode1" presStyleIdx="2" presStyleCnt="5">
        <dgm:presLayoutVars>
          <dgm:bulletEnabled val="1"/>
        </dgm:presLayoutVars>
      </dgm:prSet>
      <dgm:spPr/>
      <dgm:t>
        <a:bodyPr/>
        <a:lstStyle/>
        <a:p>
          <a:endParaRPr lang="en-GB"/>
        </a:p>
      </dgm:t>
    </dgm:pt>
    <dgm:pt modelId="{254A8518-80A2-4A15-BB29-0663D5F7EDBA}" type="pres">
      <dgm:prSet presAssocID="{0BFF8BE9-78C8-44CA-84CA-A176A9E1787F}" presName="sp" presStyleCnt="0"/>
      <dgm:spPr/>
    </dgm:pt>
    <dgm:pt modelId="{8CD659A6-A035-420B-B92B-6F0F26534BF3}" type="pres">
      <dgm:prSet presAssocID="{A7CB15D1-EB22-4D33-B44A-9163C8282E8F}" presName="linNode" presStyleCnt="0"/>
      <dgm:spPr/>
    </dgm:pt>
    <dgm:pt modelId="{3F5D1C07-5F6A-4F9B-AD00-1FE4E25B5830}" type="pres">
      <dgm:prSet presAssocID="{A7CB15D1-EB22-4D33-B44A-9163C8282E8F}" presName="parentText" presStyleLbl="node1" presStyleIdx="3" presStyleCnt="5">
        <dgm:presLayoutVars>
          <dgm:chMax val="1"/>
          <dgm:bulletEnabled val="1"/>
        </dgm:presLayoutVars>
      </dgm:prSet>
      <dgm:spPr/>
      <dgm:t>
        <a:bodyPr/>
        <a:lstStyle/>
        <a:p>
          <a:endParaRPr lang="en-GB"/>
        </a:p>
      </dgm:t>
    </dgm:pt>
    <dgm:pt modelId="{9A887438-32CA-4A44-82D3-3A0F3A50E18B}" type="pres">
      <dgm:prSet presAssocID="{A7CB15D1-EB22-4D33-B44A-9163C8282E8F}" presName="descendantText" presStyleLbl="alignAccFollowNode1" presStyleIdx="3" presStyleCnt="5">
        <dgm:presLayoutVars>
          <dgm:bulletEnabled val="1"/>
        </dgm:presLayoutVars>
      </dgm:prSet>
      <dgm:spPr/>
      <dgm:t>
        <a:bodyPr/>
        <a:lstStyle/>
        <a:p>
          <a:endParaRPr lang="en-GB"/>
        </a:p>
      </dgm:t>
    </dgm:pt>
    <dgm:pt modelId="{A207DEA3-F908-4FD1-BCE9-7F9D9B590346}" type="pres">
      <dgm:prSet presAssocID="{57A507D1-556E-4E6E-B412-8A1D05E3CA66}" presName="sp" presStyleCnt="0"/>
      <dgm:spPr/>
    </dgm:pt>
    <dgm:pt modelId="{C8DBB316-D7B7-413D-A8C3-B2E8DCAEBAB6}" type="pres">
      <dgm:prSet presAssocID="{C40E8335-9BEC-4FFC-8006-9ED4CBC17A38}" presName="linNode" presStyleCnt="0"/>
      <dgm:spPr/>
    </dgm:pt>
    <dgm:pt modelId="{F5F2A66C-F693-4D53-8DCB-B4E2EEE3291C}" type="pres">
      <dgm:prSet presAssocID="{C40E8335-9BEC-4FFC-8006-9ED4CBC17A38}" presName="parentText" presStyleLbl="node1" presStyleIdx="4" presStyleCnt="5">
        <dgm:presLayoutVars>
          <dgm:chMax val="1"/>
          <dgm:bulletEnabled val="1"/>
        </dgm:presLayoutVars>
      </dgm:prSet>
      <dgm:spPr/>
      <dgm:t>
        <a:bodyPr/>
        <a:lstStyle/>
        <a:p>
          <a:endParaRPr lang="en-GB"/>
        </a:p>
      </dgm:t>
    </dgm:pt>
    <dgm:pt modelId="{0C478BED-3C60-49A0-9033-1FB5674E47A6}" type="pres">
      <dgm:prSet presAssocID="{C40E8335-9BEC-4FFC-8006-9ED4CBC17A38}" presName="descendantText" presStyleLbl="alignAccFollowNode1" presStyleIdx="4" presStyleCnt="5">
        <dgm:presLayoutVars>
          <dgm:bulletEnabled val="1"/>
        </dgm:presLayoutVars>
      </dgm:prSet>
      <dgm:spPr/>
      <dgm:t>
        <a:bodyPr/>
        <a:lstStyle/>
        <a:p>
          <a:endParaRPr lang="en-GB"/>
        </a:p>
      </dgm:t>
    </dgm:pt>
  </dgm:ptLst>
  <dgm:cxnLst>
    <dgm:cxn modelId="{4DA94B6D-65BE-428D-9847-FB61C9AF1472}" type="presOf" srcId="{F4805188-7FB5-4DC1-ADB1-4737F4EA00B1}" destId="{1ACF7129-48E0-4BA1-BFA8-B168876A0389}" srcOrd="0" destOrd="0" presId="urn:microsoft.com/office/officeart/2005/8/layout/vList5"/>
    <dgm:cxn modelId="{3977E57A-35B1-4D15-AF3C-04F2DF8056A6}" srcId="{F4805188-7FB5-4DC1-ADB1-4737F4EA00B1}" destId="{A7CB15D1-EB22-4D33-B44A-9163C8282E8F}" srcOrd="3" destOrd="0" parTransId="{DDDD37D5-8CB8-4A9F-8A37-A8E6C1D2572B}" sibTransId="{57A507D1-556E-4E6E-B412-8A1D05E3CA66}"/>
    <dgm:cxn modelId="{97CA4063-8996-49E3-9522-3C69815AAE29}" type="presOf" srcId="{B959E697-F53A-4870-9D05-C812C346BF53}" destId="{3A1A77BC-B24C-421A-8FDC-79B5805F4F53}" srcOrd="0" destOrd="0" presId="urn:microsoft.com/office/officeart/2005/8/layout/vList5"/>
    <dgm:cxn modelId="{FD130EDD-1273-4A2A-8011-B4E727C24755}" srcId="{A7CB15D1-EB22-4D33-B44A-9163C8282E8F}" destId="{871529E9-5244-4F70-BDC6-A4BB5DB3313E}" srcOrd="0" destOrd="0" parTransId="{2011D354-0D20-44C4-A2EC-CD2490F7F353}" sibTransId="{595549E7-38AF-422B-AFF5-A2507001BF64}"/>
    <dgm:cxn modelId="{1DA8A7E8-6D6C-4BBE-9A0C-69F10B8097F9}" type="presOf" srcId="{C8D417EE-4D8E-49CD-BAC5-AD65DF7AF5EE}" destId="{4048DEC3-AF2D-45D6-8C92-D20C8636003D}" srcOrd="0" destOrd="0" presId="urn:microsoft.com/office/officeart/2005/8/layout/vList5"/>
    <dgm:cxn modelId="{CD6CE141-08A6-44E5-B939-6EFE1F1DDAB0}" type="presOf" srcId="{9AAF1AB3-A64F-4EBC-B9EB-82812A16F4AA}" destId="{181F2A88-865D-4A09-A184-27205D09389C}" srcOrd="0" destOrd="0" presId="urn:microsoft.com/office/officeart/2005/8/layout/vList5"/>
    <dgm:cxn modelId="{D07F1DF7-09B2-47FB-9F77-EB07A3CBD5A0}" srcId="{A4340F82-123A-43BA-9222-59EA472C3FD3}" destId="{B959E697-F53A-4870-9D05-C812C346BF53}" srcOrd="0" destOrd="0" parTransId="{D2C512DA-4154-432A-AE42-9198944A8DA5}" sibTransId="{4BBE1278-005E-4532-80AC-83B2D1D232A3}"/>
    <dgm:cxn modelId="{7E9CBE82-9C61-4AEE-8486-FE7DDDE4AF28}" type="presOf" srcId="{EFE15C1D-B952-407F-B7FF-FB718892070F}" destId="{0C478BED-3C60-49A0-9033-1FB5674E47A6}" srcOrd="0" destOrd="0" presId="urn:microsoft.com/office/officeart/2005/8/layout/vList5"/>
    <dgm:cxn modelId="{5650DC72-6D61-45C6-BDF3-E724CC863DBE}" srcId="{F4805188-7FB5-4DC1-ADB1-4737F4EA00B1}" destId="{A4340F82-123A-43BA-9222-59EA472C3FD3}" srcOrd="0" destOrd="0" parTransId="{EFC3C9E6-10CD-46DB-B4CE-32C3C0366E20}" sibTransId="{0781D5EA-7C30-47A2-A161-9AE0C6EFB4F3}"/>
    <dgm:cxn modelId="{62E6828E-967F-4918-A164-0241A1187E12}" type="presOf" srcId="{871529E9-5244-4F70-BDC6-A4BB5DB3313E}" destId="{9A887438-32CA-4A44-82D3-3A0F3A50E18B}" srcOrd="0" destOrd="0" presId="urn:microsoft.com/office/officeart/2005/8/layout/vList5"/>
    <dgm:cxn modelId="{EF6BBC87-A722-4F35-A4DF-59DAACA41A24}" type="presOf" srcId="{68DAC030-D184-4FA1-B1AC-51004D365088}" destId="{FAAD31FD-6AB3-42E6-85D2-FDEB3C208B69}" srcOrd="0" destOrd="0" presId="urn:microsoft.com/office/officeart/2005/8/layout/vList5"/>
    <dgm:cxn modelId="{3E167939-B4D4-4E24-B837-FD186E0A692F}" type="presOf" srcId="{A7CB15D1-EB22-4D33-B44A-9163C8282E8F}" destId="{3F5D1C07-5F6A-4F9B-AD00-1FE4E25B5830}" srcOrd="0" destOrd="0" presId="urn:microsoft.com/office/officeart/2005/8/layout/vList5"/>
    <dgm:cxn modelId="{5CCAF101-63BE-4199-BFDA-80A1C72CA603}" type="presOf" srcId="{A4340F82-123A-43BA-9222-59EA472C3FD3}" destId="{B000DA54-9FCB-4BF3-B6BB-8B36CD2BBBCD}" srcOrd="0" destOrd="0" presId="urn:microsoft.com/office/officeart/2005/8/layout/vList5"/>
    <dgm:cxn modelId="{05912784-4366-4516-AC62-AAE2DF85915D}" srcId="{C8D417EE-4D8E-49CD-BAC5-AD65DF7AF5EE}" destId="{68DAC030-D184-4FA1-B1AC-51004D365088}" srcOrd="0" destOrd="0" parTransId="{B212F0B8-92F3-426D-97B5-25742ED15497}" sibTransId="{72662808-DDC7-4588-B653-550948AFCEA7}"/>
    <dgm:cxn modelId="{A3536161-61B5-4420-8611-B7AC43AFFAC5}" type="presOf" srcId="{E42D314F-D54A-4610-A000-0312369FA9C8}" destId="{BC1D3287-4C2D-4EE5-A9CD-F89580DED185}" srcOrd="0" destOrd="0" presId="urn:microsoft.com/office/officeart/2005/8/layout/vList5"/>
    <dgm:cxn modelId="{16A3EB2E-7646-4B6F-8593-456E62398F86}" srcId="{F4805188-7FB5-4DC1-ADB1-4737F4EA00B1}" destId="{9AAF1AB3-A64F-4EBC-B9EB-82812A16F4AA}" srcOrd="2" destOrd="0" parTransId="{70DF076D-1096-4EDF-B263-229B7B87CA29}" sibTransId="{0BFF8BE9-78C8-44CA-84CA-A176A9E1787F}"/>
    <dgm:cxn modelId="{3C6D406C-B21E-4AE5-95A6-E12131CA0025}" srcId="{F4805188-7FB5-4DC1-ADB1-4737F4EA00B1}" destId="{C8D417EE-4D8E-49CD-BAC5-AD65DF7AF5EE}" srcOrd="1" destOrd="0" parTransId="{2D9654AD-56DE-4524-BA2A-398BEF67FA6B}" sibTransId="{CCDBAA60-6D10-4430-8F29-3B12795CB3FE}"/>
    <dgm:cxn modelId="{5F18137E-A28A-4BCE-A04C-6DA330BC1DE1}" srcId="{9AAF1AB3-A64F-4EBC-B9EB-82812A16F4AA}" destId="{E42D314F-D54A-4610-A000-0312369FA9C8}" srcOrd="0" destOrd="0" parTransId="{2FD4C2D3-7F82-4B7E-B886-08D01AAEB185}" sibTransId="{3DE6C611-8ADF-44E7-8764-B49B76D659EC}"/>
    <dgm:cxn modelId="{F19C0068-E3B9-420A-9540-FC7F401AAABE}" srcId="{C40E8335-9BEC-4FFC-8006-9ED4CBC17A38}" destId="{EFE15C1D-B952-407F-B7FF-FB718892070F}" srcOrd="0" destOrd="0" parTransId="{2C48AFC7-5713-45E8-88DE-BB5253058B08}" sibTransId="{F037BB31-8436-4AA8-AAED-42B6E9B80105}"/>
    <dgm:cxn modelId="{09E6B790-9068-4ADA-B2FE-107C0F985AE7}" type="presOf" srcId="{C40E8335-9BEC-4FFC-8006-9ED4CBC17A38}" destId="{F5F2A66C-F693-4D53-8DCB-B4E2EEE3291C}" srcOrd="0" destOrd="0" presId="urn:microsoft.com/office/officeart/2005/8/layout/vList5"/>
    <dgm:cxn modelId="{5E67AA82-4CD2-4EDC-8DE2-AA2713370474}" srcId="{F4805188-7FB5-4DC1-ADB1-4737F4EA00B1}" destId="{C40E8335-9BEC-4FFC-8006-9ED4CBC17A38}" srcOrd="4" destOrd="0" parTransId="{6D0F010A-F949-401D-A905-DAB44C16054B}" sibTransId="{5114AA1D-231B-4496-8361-18228FD6BE82}"/>
    <dgm:cxn modelId="{0EFDBAEB-316D-4F05-8B4B-78BE4792D514}" type="presParOf" srcId="{1ACF7129-48E0-4BA1-BFA8-B168876A0389}" destId="{F07E094D-C315-44D9-95D3-92B1A5AFDCFB}" srcOrd="0" destOrd="0" presId="urn:microsoft.com/office/officeart/2005/8/layout/vList5"/>
    <dgm:cxn modelId="{E9FCC7E4-86E7-43B2-84D2-8828BF0DE822}" type="presParOf" srcId="{F07E094D-C315-44D9-95D3-92B1A5AFDCFB}" destId="{B000DA54-9FCB-4BF3-B6BB-8B36CD2BBBCD}" srcOrd="0" destOrd="0" presId="urn:microsoft.com/office/officeart/2005/8/layout/vList5"/>
    <dgm:cxn modelId="{48B4122D-9CA7-4FCF-B49A-8B83724AC42F}" type="presParOf" srcId="{F07E094D-C315-44D9-95D3-92B1A5AFDCFB}" destId="{3A1A77BC-B24C-421A-8FDC-79B5805F4F53}" srcOrd="1" destOrd="0" presId="urn:microsoft.com/office/officeart/2005/8/layout/vList5"/>
    <dgm:cxn modelId="{09D5DFD9-6927-4C0A-9218-BFFCF660D387}" type="presParOf" srcId="{1ACF7129-48E0-4BA1-BFA8-B168876A0389}" destId="{824C3D46-6BFB-494B-9AAA-52B3C082ADA3}" srcOrd="1" destOrd="0" presId="urn:microsoft.com/office/officeart/2005/8/layout/vList5"/>
    <dgm:cxn modelId="{1C7AC2B6-B281-48AC-A398-45CD0BFD2F0B}" type="presParOf" srcId="{1ACF7129-48E0-4BA1-BFA8-B168876A0389}" destId="{4B2F8A14-C1EE-45FB-A0CB-C2CB1E5C87C8}" srcOrd="2" destOrd="0" presId="urn:microsoft.com/office/officeart/2005/8/layout/vList5"/>
    <dgm:cxn modelId="{A5151CE0-A546-4C5F-B893-559598A779D2}" type="presParOf" srcId="{4B2F8A14-C1EE-45FB-A0CB-C2CB1E5C87C8}" destId="{4048DEC3-AF2D-45D6-8C92-D20C8636003D}" srcOrd="0" destOrd="0" presId="urn:microsoft.com/office/officeart/2005/8/layout/vList5"/>
    <dgm:cxn modelId="{0AC286F1-5A19-4F5F-A04D-4C1C44BD1684}" type="presParOf" srcId="{4B2F8A14-C1EE-45FB-A0CB-C2CB1E5C87C8}" destId="{FAAD31FD-6AB3-42E6-85D2-FDEB3C208B69}" srcOrd="1" destOrd="0" presId="urn:microsoft.com/office/officeart/2005/8/layout/vList5"/>
    <dgm:cxn modelId="{165962AF-578A-4F96-BA7B-615198164176}" type="presParOf" srcId="{1ACF7129-48E0-4BA1-BFA8-B168876A0389}" destId="{D0209916-D186-48C5-8402-BE768F4E288E}" srcOrd="3" destOrd="0" presId="urn:microsoft.com/office/officeart/2005/8/layout/vList5"/>
    <dgm:cxn modelId="{B638D207-30AF-4586-A6D4-77D2B129ECAD}" type="presParOf" srcId="{1ACF7129-48E0-4BA1-BFA8-B168876A0389}" destId="{53889032-623A-42EC-B238-AF7A40436597}" srcOrd="4" destOrd="0" presId="urn:microsoft.com/office/officeart/2005/8/layout/vList5"/>
    <dgm:cxn modelId="{B0A9342D-A285-4BDC-B65C-04D42784BC71}" type="presParOf" srcId="{53889032-623A-42EC-B238-AF7A40436597}" destId="{181F2A88-865D-4A09-A184-27205D09389C}" srcOrd="0" destOrd="0" presId="urn:microsoft.com/office/officeart/2005/8/layout/vList5"/>
    <dgm:cxn modelId="{BF3021E3-6FA8-46B6-B790-1498266D0F6B}" type="presParOf" srcId="{53889032-623A-42EC-B238-AF7A40436597}" destId="{BC1D3287-4C2D-4EE5-A9CD-F89580DED185}" srcOrd="1" destOrd="0" presId="urn:microsoft.com/office/officeart/2005/8/layout/vList5"/>
    <dgm:cxn modelId="{7B893705-9131-451C-A383-BDA4B43816EF}" type="presParOf" srcId="{1ACF7129-48E0-4BA1-BFA8-B168876A0389}" destId="{254A8518-80A2-4A15-BB29-0663D5F7EDBA}" srcOrd="5" destOrd="0" presId="urn:microsoft.com/office/officeart/2005/8/layout/vList5"/>
    <dgm:cxn modelId="{19EE1708-79DE-44B6-B7F7-9AB2CB2D4A7F}" type="presParOf" srcId="{1ACF7129-48E0-4BA1-BFA8-B168876A0389}" destId="{8CD659A6-A035-420B-B92B-6F0F26534BF3}" srcOrd="6" destOrd="0" presId="urn:microsoft.com/office/officeart/2005/8/layout/vList5"/>
    <dgm:cxn modelId="{6CFEF2B6-758E-447B-B1ED-8B84EEC0678D}" type="presParOf" srcId="{8CD659A6-A035-420B-B92B-6F0F26534BF3}" destId="{3F5D1C07-5F6A-4F9B-AD00-1FE4E25B5830}" srcOrd="0" destOrd="0" presId="urn:microsoft.com/office/officeart/2005/8/layout/vList5"/>
    <dgm:cxn modelId="{16586BC4-23A2-4ED2-AD03-022F1EADA117}" type="presParOf" srcId="{8CD659A6-A035-420B-B92B-6F0F26534BF3}" destId="{9A887438-32CA-4A44-82D3-3A0F3A50E18B}" srcOrd="1" destOrd="0" presId="urn:microsoft.com/office/officeart/2005/8/layout/vList5"/>
    <dgm:cxn modelId="{7169B0BC-D495-431C-A3B0-FD1FBA50EDD8}" type="presParOf" srcId="{1ACF7129-48E0-4BA1-BFA8-B168876A0389}" destId="{A207DEA3-F908-4FD1-BCE9-7F9D9B590346}" srcOrd="7" destOrd="0" presId="urn:microsoft.com/office/officeart/2005/8/layout/vList5"/>
    <dgm:cxn modelId="{E97CFFFD-34BE-4AF8-8754-52A1E0DBD6CF}" type="presParOf" srcId="{1ACF7129-48E0-4BA1-BFA8-B168876A0389}" destId="{C8DBB316-D7B7-413D-A8C3-B2E8DCAEBAB6}" srcOrd="8" destOrd="0" presId="urn:microsoft.com/office/officeart/2005/8/layout/vList5"/>
    <dgm:cxn modelId="{64B9C270-504C-4358-A6FC-3B25434E9C36}" type="presParOf" srcId="{C8DBB316-D7B7-413D-A8C3-B2E8DCAEBAB6}" destId="{F5F2A66C-F693-4D53-8DCB-B4E2EEE3291C}" srcOrd="0" destOrd="0" presId="urn:microsoft.com/office/officeart/2005/8/layout/vList5"/>
    <dgm:cxn modelId="{6B43CD7A-9786-4B95-A905-51F27E1BC0FE}" type="presParOf" srcId="{C8DBB316-D7B7-413D-A8C3-B2E8DCAEBAB6}" destId="{0C478BED-3C60-49A0-9033-1FB5674E47A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A77BC-B24C-421A-8FDC-79B5805F4F53}">
      <dsp:nvSpPr>
        <dsp:cNvPr id="0" name=""/>
        <dsp:cNvSpPr/>
      </dsp:nvSpPr>
      <dsp:spPr>
        <a:xfrm rot="5400000">
          <a:off x="5292692" y="-2252442"/>
          <a:ext cx="60687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itchFamily="34" charset="-120"/>
              <a:ea typeface="微軟正黑體" pitchFamily="34" charset="-120"/>
            </a:rPr>
            <a:t>提高對環境的重視與績效提升</a:t>
          </a:r>
          <a:endParaRPr lang="en-GB" sz="2200" kern="1200" dirty="0">
            <a:latin typeface="微軟正黑體" pitchFamily="34" charset="-120"/>
            <a:ea typeface="微軟正黑體" pitchFamily="34" charset="-120"/>
          </a:endParaRPr>
        </a:p>
      </dsp:txBody>
      <dsp:txXfrm rot="-5400000">
        <a:off x="2962656" y="107219"/>
        <a:ext cx="5237319" cy="547621"/>
      </dsp:txXfrm>
    </dsp:sp>
    <dsp:sp modelId="{B000DA54-9FCB-4BF3-B6BB-8B36CD2BBBCD}">
      <dsp:nvSpPr>
        <dsp:cNvPr id="0" name=""/>
        <dsp:cNvSpPr/>
      </dsp:nvSpPr>
      <dsp:spPr>
        <a:xfrm>
          <a:off x="0" y="1735"/>
          <a:ext cx="2962656"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sz="2800" kern="1200" dirty="0" smtClean="0">
              <a:latin typeface="微軟正黑體" pitchFamily="34" charset="-120"/>
              <a:ea typeface="微軟正黑體" pitchFamily="34" charset="-120"/>
            </a:rPr>
            <a:t>環境的重要性</a:t>
          </a:r>
          <a:endParaRPr lang="en-GB" sz="2800" kern="1200" dirty="0">
            <a:latin typeface="微軟正黑體" pitchFamily="34" charset="-120"/>
            <a:ea typeface="微軟正黑體" pitchFamily="34" charset="-120"/>
          </a:endParaRPr>
        </a:p>
      </dsp:txBody>
      <dsp:txXfrm>
        <a:off x="37031" y="38766"/>
        <a:ext cx="2888594" cy="684527"/>
      </dsp:txXfrm>
    </dsp:sp>
    <dsp:sp modelId="{FAAD31FD-6AB3-42E6-85D2-FDEB3C208B69}">
      <dsp:nvSpPr>
        <dsp:cNvPr id="0" name=""/>
        <dsp:cNvSpPr/>
      </dsp:nvSpPr>
      <dsp:spPr>
        <a:xfrm rot="5400000">
          <a:off x="5292692" y="-1455923"/>
          <a:ext cx="60687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itchFamily="34" charset="-120"/>
              <a:ea typeface="微軟正黑體" pitchFamily="34" charset="-120"/>
            </a:rPr>
            <a:t>更強調高階主管對管理系統的參與</a:t>
          </a:r>
          <a:endParaRPr lang="en-GB" sz="2200" kern="1200" dirty="0"/>
        </a:p>
      </dsp:txBody>
      <dsp:txXfrm rot="-5400000">
        <a:off x="2962656" y="903738"/>
        <a:ext cx="5237319" cy="547621"/>
      </dsp:txXfrm>
    </dsp:sp>
    <dsp:sp modelId="{4048DEC3-AF2D-45D6-8C92-D20C8636003D}">
      <dsp:nvSpPr>
        <dsp:cNvPr id="0" name=""/>
        <dsp:cNvSpPr/>
      </dsp:nvSpPr>
      <dsp:spPr>
        <a:xfrm>
          <a:off x="0" y="798254"/>
          <a:ext cx="2962656"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領導統御</a:t>
          </a:r>
          <a:endParaRPr lang="en-GB" sz="2800" kern="1200" dirty="0"/>
        </a:p>
      </dsp:txBody>
      <dsp:txXfrm>
        <a:off x="37031" y="835285"/>
        <a:ext cx="2888594" cy="684527"/>
      </dsp:txXfrm>
    </dsp:sp>
    <dsp:sp modelId="{BC1D3287-4C2D-4EE5-A9CD-F89580DED185}">
      <dsp:nvSpPr>
        <dsp:cNvPr id="0" name=""/>
        <dsp:cNvSpPr/>
      </dsp:nvSpPr>
      <dsp:spPr>
        <a:xfrm rot="5400000">
          <a:off x="5292692" y="-659404"/>
          <a:ext cx="60687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itchFamily="34" charset="-120"/>
              <a:ea typeface="微軟正黑體" pitchFamily="34" charset="-120"/>
            </a:rPr>
            <a:t>加強風險和機會管理</a:t>
          </a:r>
          <a:endParaRPr lang="en-GB" sz="2200" kern="1200" dirty="0"/>
        </a:p>
      </dsp:txBody>
      <dsp:txXfrm rot="-5400000">
        <a:off x="2962656" y="1700257"/>
        <a:ext cx="5237319" cy="547621"/>
      </dsp:txXfrm>
    </dsp:sp>
    <dsp:sp modelId="{181F2A88-865D-4A09-A184-27205D09389C}">
      <dsp:nvSpPr>
        <dsp:cNvPr id="0" name=""/>
        <dsp:cNvSpPr/>
      </dsp:nvSpPr>
      <dsp:spPr>
        <a:xfrm>
          <a:off x="0" y="1594773"/>
          <a:ext cx="2962656"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風險</a:t>
          </a:r>
          <a:endParaRPr lang="en-GB" sz="2800" kern="1200" dirty="0"/>
        </a:p>
      </dsp:txBody>
      <dsp:txXfrm>
        <a:off x="37031" y="1631804"/>
        <a:ext cx="2888594" cy="684527"/>
      </dsp:txXfrm>
    </dsp:sp>
    <dsp:sp modelId="{9A887438-32CA-4A44-82D3-3A0F3A50E18B}">
      <dsp:nvSpPr>
        <dsp:cNvPr id="0" name=""/>
        <dsp:cNvSpPr/>
      </dsp:nvSpPr>
      <dsp:spPr>
        <a:xfrm rot="5400000">
          <a:off x="5292692" y="137115"/>
          <a:ext cx="60687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itchFamily="34" charset="-120"/>
              <a:ea typeface="微軟正黑體" pitchFamily="34" charset="-120"/>
            </a:rPr>
            <a:t>更強調利害關係人的相關需求</a:t>
          </a:r>
          <a:endParaRPr lang="en-GB" sz="2200" kern="1200" dirty="0"/>
        </a:p>
      </dsp:txBody>
      <dsp:txXfrm rot="-5400000">
        <a:off x="2962656" y="2496777"/>
        <a:ext cx="5237319" cy="547621"/>
      </dsp:txXfrm>
    </dsp:sp>
    <dsp:sp modelId="{3F5D1C07-5F6A-4F9B-AD00-1FE4E25B5830}">
      <dsp:nvSpPr>
        <dsp:cNvPr id="0" name=""/>
        <dsp:cNvSpPr/>
      </dsp:nvSpPr>
      <dsp:spPr>
        <a:xfrm>
          <a:off x="0" y="2391292"/>
          <a:ext cx="2962656"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itchFamily="34" charset="-120"/>
              <a:ea typeface="微軟正黑體" pitchFamily="34" charset="-120"/>
            </a:rPr>
            <a:t>組織背景</a:t>
          </a:r>
          <a:endParaRPr lang="en-GB" sz="2800" kern="1200" dirty="0"/>
        </a:p>
      </dsp:txBody>
      <dsp:txXfrm>
        <a:off x="37031" y="2428323"/>
        <a:ext cx="2888594" cy="684527"/>
      </dsp:txXfrm>
    </dsp:sp>
    <dsp:sp modelId="{0C478BED-3C60-49A0-9033-1FB5674E47A6}">
      <dsp:nvSpPr>
        <dsp:cNvPr id="0" name=""/>
        <dsp:cNvSpPr/>
      </dsp:nvSpPr>
      <dsp:spPr>
        <a:xfrm rot="5400000">
          <a:off x="5292692" y="933634"/>
          <a:ext cx="60687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TW" altLang="en-US" sz="2200" kern="1200" dirty="0" smtClean="0">
              <a:latin typeface="微軟正黑體" pitchFamily="34" charset="-120"/>
              <a:ea typeface="微軟正黑體" pitchFamily="34" charset="-120"/>
            </a:rPr>
            <a:t>加強與其他</a:t>
          </a:r>
          <a:r>
            <a:rPr lang="en-US" altLang="en-US" sz="2200" kern="1200" dirty="0" smtClean="0">
              <a:latin typeface="微軟正黑體" pitchFamily="34" charset="-120"/>
              <a:ea typeface="微軟正黑體" pitchFamily="34" charset="-120"/>
            </a:rPr>
            <a:t>ISO</a:t>
          </a:r>
          <a:r>
            <a:rPr lang="zh-TW" altLang="en-US" sz="2200" kern="1200" dirty="0" smtClean="0">
              <a:latin typeface="微軟正黑體" pitchFamily="34" charset="-120"/>
              <a:ea typeface="微軟正黑體" pitchFamily="34" charset="-120"/>
            </a:rPr>
            <a:t>管理系統的結構一致性</a:t>
          </a:r>
          <a:endParaRPr lang="en-GB" sz="2200" kern="1200" dirty="0"/>
        </a:p>
      </dsp:txBody>
      <dsp:txXfrm rot="-5400000">
        <a:off x="2962656" y="3293296"/>
        <a:ext cx="5237319" cy="547621"/>
      </dsp:txXfrm>
    </dsp:sp>
    <dsp:sp modelId="{F5F2A66C-F693-4D53-8DCB-B4E2EEE3291C}">
      <dsp:nvSpPr>
        <dsp:cNvPr id="0" name=""/>
        <dsp:cNvSpPr/>
      </dsp:nvSpPr>
      <dsp:spPr>
        <a:xfrm>
          <a:off x="0" y="3187811"/>
          <a:ext cx="2962656" cy="7585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Annex SL</a:t>
          </a:r>
          <a:endParaRPr lang="en-GB" sz="2800" kern="1200" dirty="0"/>
        </a:p>
      </dsp:txBody>
      <dsp:txXfrm>
        <a:off x="37031" y="3224842"/>
        <a:ext cx="2888594" cy="6845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mn-lt"/>
                <a:ea typeface="+mn-ea"/>
                <a:cs typeface="+mn-cs"/>
              </a:defRPr>
            </a:lvl1pPr>
          </a:lstStyle>
          <a:p>
            <a:pPr>
              <a:defRPr/>
            </a:pPr>
            <a:fld id="{75E326E3-ECEF-44E4-BAE5-9338ABF725F2}" type="datetime1">
              <a:rPr lang="en-GB" smtClean="0">
                <a:latin typeface="Tahoma" pitchFamily="34" charset="0"/>
                <a:cs typeface="Tahoma" pitchFamily="34" charset="0"/>
              </a:rPr>
              <a:pPr>
                <a:defRPr/>
              </a:pPr>
              <a:t>17/08/2015</a:t>
            </a:fld>
            <a:endParaRPr lang="en-US" dirty="0">
              <a:latin typeface="Tahoma" pitchFamily="34" charset="0"/>
              <a:cs typeface="Tahom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defTabSz="343043" fontAlgn="auto">
              <a:spcBef>
                <a:spcPts val="0"/>
              </a:spcBef>
              <a:spcAft>
                <a:spcPts val="0"/>
              </a:spcAft>
              <a:defRPr sz="1200">
                <a:latin typeface="+mn-lt"/>
                <a:ea typeface="+mn-ea"/>
                <a:cs typeface="+mn-cs"/>
              </a:defRPr>
            </a:lvl1pPr>
          </a:lstStyle>
          <a:p>
            <a:pPr>
              <a:defRPr/>
            </a:pPr>
            <a:fld id="{D78C3576-B56E-D14F-BCDF-B8378E2752E7}"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7319943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FFC212C9-6358-4F53-91E0-852770A5AD92}" type="datetime1">
              <a:rPr lang="en-GB" smtClean="0"/>
              <a:pPr>
                <a:defRPr/>
              </a:pPr>
              <a:t>17/08/2015</a:t>
            </a:fld>
            <a:endParaRPr lang="en-US" dirty="0"/>
          </a:p>
        </p:txBody>
      </p:sp>
      <p:sp>
        <p:nvSpPr>
          <p:cNvPr id="4" name="Slide Image Placeholder 3"/>
          <p:cNvSpPr>
            <a:spLocks noGrp="1" noRot="1" noChangeAspect="1"/>
          </p:cNvSpPr>
          <p:nvPr>
            <p:ph type="sldImg" idx="2"/>
          </p:nvPr>
        </p:nvSpPr>
        <p:spPr>
          <a:xfrm>
            <a:off x="909280" y="744539"/>
            <a:ext cx="4940658" cy="27797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3790950"/>
            <a:ext cx="5438140" cy="539119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DB321B4A-E3B6-6F40-9586-6F4B00339F6B}" type="slidenum">
              <a:rPr lang="en-US" smtClean="0"/>
              <a:pPr>
                <a:defRPr/>
              </a:pPr>
              <a:t>‹#›</a:t>
            </a:fld>
            <a:endParaRPr lang="en-US" dirty="0"/>
          </a:p>
        </p:txBody>
      </p:sp>
    </p:spTree>
    <p:extLst>
      <p:ext uri="{BB962C8B-B14F-4D97-AF65-F5344CB8AC3E}">
        <p14:creationId xmlns:p14="http://schemas.microsoft.com/office/powerpoint/2010/main" val="2572846947"/>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US" altLang="zh-TW" baseline="0" dirty="0" smtClean="0"/>
              <a:t>ISO14001</a:t>
            </a:r>
            <a:r>
              <a:rPr lang="zh-TW" altLang="zh-TW" sz="1000" kern="1200" dirty="0" smtClean="0">
                <a:solidFill>
                  <a:schemeClr val="tx1"/>
                </a:solidFill>
                <a:latin typeface="Tahoma" pitchFamily="34" charset="0"/>
                <a:ea typeface="Tahoma" pitchFamily="34" charset="0"/>
                <a:cs typeface="Tahoma" pitchFamily="34" charset="0"/>
              </a:rPr>
              <a:t>環境</a:t>
            </a:r>
            <a:r>
              <a:rPr lang="zh-TW" altLang="en-US" baseline="0" dirty="0" smtClean="0"/>
              <a:t>管理系統目前正在修訂中，預計將於</a:t>
            </a:r>
            <a:r>
              <a:rPr lang="en-US" altLang="zh-TW" baseline="0" dirty="0" smtClean="0"/>
              <a:t>2015</a:t>
            </a:r>
            <a:r>
              <a:rPr lang="zh-TW" altLang="en-US" baseline="0" dirty="0" smtClean="0"/>
              <a:t>年</a:t>
            </a:r>
            <a:r>
              <a:rPr lang="en-US" altLang="zh-TW" baseline="0" dirty="0" smtClean="0"/>
              <a:t>9</a:t>
            </a:r>
            <a:r>
              <a:rPr lang="zh-TW" altLang="en-US" baseline="0" dirty="0" smtClean="0"/>
              <a:t>月公佈。</a:t>
            </a:r>
            <a:endParaRPr lang="en-GB" altLang="zh-TW" baseline="0" dirty="0" smtClean="0"/>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baseline="0" dirty="0" smtClean="0"/>
              <a:t>有鑒於該標準大幅度的改變，</a:t>
            </a:r>
            <a:r>
              <a:rPr lang="en-US" altLang="zh-TW" baseline="0" dirty="0" smtClean="0"/>
              <a:t>2015</a:t>
            </a:r>
            <a:r>
              <a:rPr lang="zh-TW" altLang="en-US" baseline="0" dirty="0" smtClean="0"/>
              <a:t>年的新版將增加納入新元素，強化現有的要求規定，並刪除一些以前的要求。</a:t>
            </a:r>
            <a:endParaRPr lang="en-GB" altLang="zh-TW" baseline="0" dirty="0" smtClean="0"/>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baseline="0" dirty="0" smtClean="0"/>
              <a:t>本簡報涵蓋了改版背景，管理高層的責任變更和對組織帶來的變化。</a:t>
            </a:r>
            <a:endParaRPr lang="en-GB" altLang="zh-TW" baseline="0" dirty="0" smtClean="0"/>
          </a:p>
          <a:p>
            <a:endParaRPr lang="en-GB" baseline="0" dirty="0" smtClean="0"/>
          </a:p>
          <a:p>
            <a:endParaRPr lang="en-GB" baseline="0"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2</a:t>
            </a:fld>
            <a:endParaRPr lang="en-US" dirty="0"/>
          </a:p>
        </p:txBody>
      </p:sp>
    </p:spTree>
    <p:extLst>
      <p:ext uri="{BB962C8B-B14F-4D97-AF65-F5344CB8AC3E}">
        <p14:creationId xmlns:p14="http://schemas.microsoft.com/office/powerpoint/2010/main" val="299770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zh-TW" altLang="en-US" dirty="0" smtClean="0"/>
              <a:t>我們已組成專案小組來重新檢視現行的環境管理系統、新版標準要求，以及規劃施行計畫</a:t>
            </a:r>
            <a:r>
              <a:rPr lang="en-US" altLang="zh-TW" dirty="0" smtClean="0"/>
              <a:t>...</a:t>
            </a:r>
          </a:p>
          <a:p>
            <a:r>
              <a:rPr lang="zh-TW" altLang="en-US" dirty="0" smtClean="0"/>
              <a:t>我們的小組成員為</a:t>
            </a:r>
            <a:r>
              <a:rPr lang="en-US" altLang="zh-TW" dirty="0" smtClean="0"/>
              <a:t>....</a:t>
            </a:r>
          </a:p>
          <a:p>
            <a:r>
              <a:rPr lang="zh-TW" altLang="en-US" dirty="0" smtClean="0"/>
              <a:t>如果您需要更多訊息，請不吝與我們小組的任何一位成員聯繫。</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11</a:t>
            </a:fld>
            <a:endParaRPr lang="en-US" dirty="0"/>
          </a:p>
        </p:txBody>
      </p:sp>
    </p:spTree>
    <p:extLst>
      <p:ext uri="{BB962C8B-B14F-4D97-AF65-F5344CB8AC3E}">
        <p14:creationId xmlns:p14="http://schemas.microsoft.com/office/powerpoint/2010/main" val="11845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zh-TW" altLang="en-US" dirty="0" smtClean="0"/>
              <a:t>最後是時間表，我們預計於</a:t>
            </a:r>
            <a:r>
              <a:rPr lang="en-US" altLang="zh-TW" dirty="0" smtClean="0"/>
              <a:t>_____</a:t>
            </a:r>
            <a:r>
              <a:rPr lang="zh-TW" altLang="en-US" dirty="0" smtClean="0"/>
              <a:t>進行轉版，這是主要的階段</a:t>
            </a:r>
            <a:r>
              <a:rPr lang="en-US" altLang="zh-TW" dirty="0" smtClean="0"/>
              <a:t>…</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extLst>
      <p:ext uri="{BB962C8B-B14F-4D97-AF65-F5344CB8AC3E}">
        <p14:creationId xmlns:p14="http://schemas.microsoft.com/office/powerpoint/2010/main" val="210820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09638" y="744538"/>
            <a:ext cx="4938712" cy="277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400" dirty="0" smtClean="0">
              <a:latin typeface="+mj-lt"/>
            </a:endParaRPr>
          </a:p>
        </p:txBody>
      </p:sp>
      <p:sp>
        <p:nvSpPr>
          <p:cNvPr id="4" name="Date Placeholder 3"/>
          <p:cNvSpPr>
            <a:spLocks noGrp="1"/>
          </p:cNvSpPr>
          <p:nvPr>
            <p:ph type="dt" sz="quarter" idx="1"/>
          </p:nvPr>
        </p:nvSpPr>
        <p:spPr/>
        <p:txBody>
          <a:bodyPr/>
          <a:lstStyle/>
          <a:p>
            <a:pPr>
              <a:defRPr/>
            </a:pPr>
            <a:fld id="{E3DD5B5E-B904-4C70-848F-CC3A9DB479AC}" type="datetime1">
              <a:rPr lang="en-GB" smtClean="0"/>
              <a:pPr>
                <a:defRPr/>
              </a:pPr>
              <a:t>17/08/2015</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09E02C-E487-4048-8D14-9A30193D6265}" type="slidenum">
              <a:rPr lang="en-US" smtClean="0"/>
              <a:pPr>
                <a:defRPr/>
              </a:pPr>
              <a:t>13</a:t>
            </a:fld>
            <a:endParaRPr lang="en-US" dirty="0"/>
          </a:p>
        </p:txBody>
      </p:sp>
    </p:spTree>
    <p:extLst>
      <p:ext uri="{BB962C8B-B14F-4D97-AF65-F5344CB8AC3E}">
        <p14:creationId xmlns:p14="http://schemas.microsoft.com/office/powerpoint/2010/main" val="357147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第一個環境管理系統 </a:t>
            </a:r>
            <a:r>
              <a:rPr lang="en-US" altLang="zh-TW" sz="1000" kern="1200" dirty="0" smtClean="0">
                <a:solidFill>
                  <a:schemeClr val="tx1"/>
                </a:solidFill>
                <a:latin typeface="Tahoma" pitchFamily="34" charset="0"/>
                <a:ea typeface="Tahoma" pitchFamily="34" charset="0"/>
                <a:cs typeface="Tahoma" pitchFamily="34" charset="0"/>
              </a:rPr>
              <a:t>BS 7750 </a:t>
            </a:r>
            <a:r>
              <a:rPr lang="zh-TW" altLang="en-US" sz="1000" kern="1200" dirty="0" smtClean="0">
                <a:solidFill>
                  <a:schemeClr val="tx1"/>
                </a:solidFill>
                <a:latin typeface="Tahoma" pitchFamily="34" charset="0"/>
                <a:ea typeface="Tahoma" pitchFamily="34" charset="0"/>
                <a:cs typeface="Tahoma" pitchFamily="34" charset="0"/>
              </a:rPr>
              <a:t>於</a:t>
            </a:r>
            <a:r>
              <a:rPr lang="en-US" altLang="zh-TW" sz="1000" kern="1200" dirty="0" smtClean="0">
                <a:solidFill>
                  <a:schemeClr val="tx1"/>
                </a:solidFill>
                <a:latin typeface="Tahoma" pitchFamily="34" charset="0"/>
                <a:ea typeface="Tahoma" pitchFamily="34" charset="0"/>
                <a:cs typeface="Tahoma" pitchFamily="34" charset="0"/>
              </a:rPr>
              <a:t>1992</a:t>
            </a:r>
            <a:r>
              <a:rPr lang="zh-TW" altLang="en-US" sz="1000" kern="1200" dirty="0" smtClean="0">
                <a:solidFill>
                  <a:schemeClr val="tx1"/>
                </a:solidFill>
                <a:latin typeface="Tahoma" pitchFamily="34" charset="0"/>
                <a:ea typeface="Tahoma" pitchFamily="34" charset="0"/>
                <a:cs typeface="Tahoma" pitchFamily="34" charset="0"/>
              </a:rPr>
              <a:t>年發布，當年地球高峰會在里約熱內盧舉行。不久之後，</a:t>
            </a:r>
            <a:r>
              <a:rPr lang="en-US"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國際組織以 </a:t>
            </a:r>
            <a:r>
              <a:rPr lang="en-US" altLang="zh-TW" sz="1000" kern="1200" dirty="0" smtClean="0">
                <a:solidFill>
                  <a:schemeClr val="tx1"/>
                </a:solidFill>
                <a:latin typeface="Tahoma" pitchFamily="34" charset="0"/>
                <a:ea typeface="Tahoma" pitchFamily="34" charset="0"/>
                <a:cs typeface="Tahoma" pitchFamily="34" charset="0"/>
              </a:rPr>
              <a:t>BS 7750 </a:t>
            </a:r>
            <a:r>
              <a:rPr lang="zh-TW" altLang="en-US" sz="1000" kern="1200" dirty="0" smtClean="0">
                <a:solidFill>
                  <a:schemeClr val="tx1"/>
                </a:solidFill>
                <a:latin typeface="Tahoma" pitchFamily="34" charset="0"/>
                <a:ea typeface="Tahoma" pitchFamily="34" charset="0"/>
                <a:cs typeface="Tahoma" pitchFamily="34" charset="0"/>
              </a:rPr>
              <a:t>為基礎，在</a:t>
            </a:r>
            <a:r>
              <a:rPr lang="en-US" altLang="zh-TW" sz="1000" kern="1200" dirty="0" smtClean="0">
                <a:solidFill>
                  <a:schemeClr val="tx1"/>
                </a:solidFill>
                <a:latin typeface="Tahoma" pitchFamily="34" charset="0"/>
                <a:ea typeface="Tahoma" pitchFamily="34" charset="0"/>
                <a:cs typeface="Tahoma" pitchFamily="34" charset="0"/>
              </a:rPr>
              <a:t>1996</a:t>
            </a:r>
            <a:r>
              <a:rPr lang="zh-TW" altLang="en-US" sz="1000" kern="1200" dirty="0" smtClean="0">
                <a:solidFill>
                  <a:schemeClr val="tx1"/>
                </a:solidFill>
                <a:latin typeface="Tahoma" pitchFamily="34" charset="0"/>
                <a:ea typeface="Tahoma" pitchFamily="34" charset="0"/>
                <a:cs typeface="Tahoma" pitchFamily="34" charset="0"/>
              </a:rPr>
              <a:t>年發布了新的國際標準</a:t>
            </a:r>
            <a:r>
              <a:rPr lang="en-US" altLang="zh-TW" sz="1000" kern="1200" dirty="0" smtClean="0">
                <a:solidFill>
                  <a:schemeClr val="tx1"/>
                </a:solidFill>
                <a:latin typeface="Tahoma" pitchFamily="34" charset="0"/>
                <a:ea typeface="Tahoma" pitchFamily="34" charset="0"/>
                <a:cs typeface="Tahoma" pitchFamily="34" charset="0"/>
              </a:rPr>
              <a:t>ISO 14001</a:t>
            </a:r>
            <a:r>
              <a:rPr lang="zh-TW" altLang="en-US" sz="1000" kern="1200" dirty="0" smtClean="0">
                <a:solidFill>
                  <a:schemeClr val="tx1"/>
                </a:solidFill>
                <a:latin typeface="Tahoma" pitchFamily="34" charset="0"/>
                <a:ea typeface="Tahoma" pitchFamily="34" charset="0"/>
                <a:cs typeface="Tahoma" pitchFamily="34" charset="0"/>
              </a:rPr>
              <a:t>。</a:t>
            </a:r>
            <a:endParaRPr lang="en-US"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endParaRPr lang="en-US"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世界正快速改變中。與環境緊密聯結的永續發展議題在幾年前僅是一個象徵性的行動，但</a:t>
            </a:r>
            <a:r>
              <a:rPr lang="zh-TW" altLang="en-US" sz="1000" kern="1200" dirty="0" smtClean="0">
                <a:solidFill>
                  <a:schemeClr val="tx1"/>
                </a:solidFill>
                <a:latin typeface="Tahoma" pitchFamily="34" charset="0"/>
                <a:ea typeface="Tahoma" pitchFamily="34" charset="0"/>
                <a:cs typeface="Tahoma" pitchFamily="34" charset="0"/>
              </a:rPr>
              <a:t>目前</a:t>
            </a:r>
            <a:r>
              <a:rPr lang="zh-TW" altLang="zh-TW" sz="1000" kern="1200" dirty="0" smtClean="0">
                <a:solidFill>
                  <a:schemeClr val="tx1"/>
                </a:solidFill>
                <a:latin typeface="Tahoma" pitchFamily="34" charset="0"/>
                <a:ea typeface="Tahoma" pitchFamily="34" charset="0"/>
                <a:cs typeface="Tahoma" pitchFamily="34" charset="0"/>
              </a:rPr>
              <a:t>情況已大</a:t>
            </a:r>
            <a:r>
              <a:rPr lang="zh-TW" altLang="en-US" sz="1000" kern="1200" dirty="0" smtClean="0">
                <a:solidFill>
                  <a:schemeClr val="tx1"/>
                </a:solidFill>
                <a:latin typeface="Tahoma" pitchFamily="34" charset="0"/>
                <a:ea typeface="Tahoma" pitchFamily="34" charset="0"/>
                <a:cs typeface="Tahoma" pitchFamily="34" charset="0"/>
              </a:rPr>
              <a:t>有</a:t>
            </a:r>
            <a:r>
              <a:rPr lang="zh-TW" altLang="zh-TW" sz="1000" kern="1200" dirty="0" smtClean="0">
                <a:solidFill>
                  <a:schemeClr val="tx1"/>
                </a:solidFill>
                <a:latin typeface="Tahoma" pitchFamily="34" charset="0"/>
                <a:ea typeface="Tahoma" pitchFamily="34" charset="0"/>
                <a:cs typeface="Tahoma" pitchFamily="34" charset="0"/>
              </a:rPr>
              <a:t>不同，</a:t>
            </a:r>
            <a:r>
              <a:rPr lang="zh-TW" altLang="en-US" sz="1000" kern="1200" dirty="0" smtClean="0">
                <a:solidFill>
                  <a:schemeClr val="tx1"/>
                </a:solidFill>
                <a:latin typeface="Tahoma" pitchFamily="34" charset="0"/>
                <a:ea typeface="Tahoma" pitchFamily="34" charset="0"/>
                <a:cs typeface="Tahoma" pitchFamily="34" charset="0"/>
              </a:rPr>
              <a:t>現在，商</a:t>
            </a:r>
            <a:r>
              <a:rPr lang="zh-TW" altLang="zh-TW" sz="1000" kern="1200" dirty="0" smtClean="0">
                <a:solidFill>
                  <a:schemeClr val="tx1"/>
                </a:solidFill>
                <a:latin typeface="Tahoma" pitchFamily="34" charset="0"/>
                <a:ea typeface="Tahoma" pitchFamily="34" charset="0"/>
                <a:cs typeface="Tahoma" pitchFamily="34" charset="0"/>
              </a:rPr>
              <a:t>界均了解環保策略所能帶來</a:t>
            </a:r>
            <a:r>
              <a:rPr lang="zh-TW" altLang="en-US" sz="1000" kern="1200" dirty="0" smtClean="0">
                <a:solidFill>
                  <a:schemeClr val="tx1"/>
                </a:solidFill>
                <a:latin typeface="Tahoma" pitchFamily="34" charset="0"/>
                <a:ea typeface="Tahoma" pitchFamily="34" charset="0"/>
                <a:cs typeface="Tahoma" pitchFamily="34" charset="0"/>
              </a:rPr>
              <a:t>的</a:t>
            </a:r>
            <a:r>
              <a:rPr lang="zh-TW" altLang="zh-TW" sz="1000" kern="1200" dirty="0" smtClean="0">
                <a:solidFill>
                  <a:schemeClr val="tx1"/>
                </a:solidFill>
                <a:latin typeface="Tahoma" pitchFamily="34" charset="0"/>
                <a:ea typeface="Tahoma" pitchFamily="34" charset="0"/>
                <a:cs typeface="Tahoma" pitchFamily="34" charset="0"/>
              </a:rPr>
              <a:t>影響與其利害關係</a:t>
            </a:r>
            <a:r>
              <a:rPr lang="en-US" altLang="zh-TW" sz="1000" kern="1200" dirty="0" smtClean="0">
                <a:solidFill>
                  <a:schemeClr val="tx1"/>
                </a:solidFill>
                <a:latin typeface="Tahoma" pitchFamily="34" charset="0"/>
                <a:ea typeface="Tahoma" pitchFamily="34" charset="0"/>
                <a:cs typeface="Tahoma" pitchFamily="34" charset="0"/>
              </a:rPr>
              <a:t>!</a:t>
            </a:r>
            <a:endParaRPr lang="zh-TW" altLang="zh-TW" sz="1000" kern="1200" dirty="0" smtClean="0">
              <a:solidFill>
                <a:schemeClr val="tx1"/>
              </a:solidFill>
              <a:latin typeface="Tahoma" pitchFamily="34" charset="0"/>
              <a:ea typeface="Tahoma" pitchFamily="34" charset="0"/>
              <a:cs typeface="Tahoma" pitchFamily="34" charset="0"/>
            </a:endParaRP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消費者更加</a:t>
            </a:r>
            <a:r>
              <a:rPr lang="zh-TW" altLang="en-US" sz="1000" kern="1200" dirty="0" smtClean="0">
                <a:solidFill>
                  <a:schemeClr val="tx1"/>
                </a:solidFill>
                <a:latin typeface="Tahoma" pitchFamily="34" charset="0"/>
                <a:ea typeface="Tahoma" pitchFamily="34" charset="0"/>
                <a:cs typeface="Tahoma" pitchFamily="34" charset="0"/>
              </a:rPr>
              <a:t>清楚</a:t>
            </a:r>
            <a:r>
              <a:rPr lang="zh-TW" altLang="zh-TW" sz="1000" kern="1200" dirty="0" smtClean="0">
                <a:solidFill>
                  <a:schemeClr val="tx1"/>
                </a:solidFill>
                <a:latin typeface="Tahoma" pitchFamily="34" charset="0"/>
                <a:ea typeface="Tahoma" pitchFamily="34" charset="0"/>
                <a:cs typeface="Tahoma" pitchFamily="34" charset="0"/>
              </a:rPr>
              <a:t>並關心</a:t>
            </a:r>
            <a:r>
              <a:rPr lang="zh-TW" altLang="en-US" sz="1000" kern="1200" dirty="0" smtClean="0">
                <a:solidFill>
                  <a:schemeClr val="tx1"/>
                </a:solidFill>
                <a:latin typeface="Tahoma" pitchFamily="34" charset="0"/>
                <a:ea typeface="Tahoma" pitchFamily="34" charset="0"/>
                <a:cs typeface="Tahoma" pitchFamily="34" charset="0"/>
              </a:rPr>
              <a:t>自身</a:t>
            </a:r>
            <a:r>
              <a:rPr lang="zh-TW" altLang="zh-TW" sz="1000" kern="1200" dirty="0" smtClean="0">
                <a:solidFill>
                  <a:schemeClr val="tx1"/>
                </a:solidFill>
                <a:latin typeface="Tahoma" pitchFamily="34" charset="0"/>
                <a:ea typeface="Tahoma" pitchFamily="34" charset="0"/>
                <a:cs typeface="Tahoma" pitchFamily="34" charset="0"/>
              </a:rPr>
              <a:t>行為對於環境的影響，不僅改變了消費習慣也</a:t>
            </a:r>
            <a:r>
              <a:rPr lang="zh-TW" altLang="en-US" sz="1000" kern="1200" dirty="0" smtClean="0">
                <a:solidFill>
                  <a:schemeClr val="tx1"/>
                </a:solidFill>
                <a:latin typeface="Tahoma" pitchFamily="34" charset="0"/>
                <a:ea typeface="Tahoma" pitchFamily="34" charset="0"/>
                <a:cs typeface="Tahoma" pitchFamily="34" charset="0"/>
              </a:rPr>
              <a:t>認為業者必須</a:t>
            </a:r>
            <a:r>
              <a:rPr lang="zh-TW" altLang="zh-TW" sz="1000" kern="1200" dirty="0" smtClean="0">
                <a:solidFill>
                  <a:schemeClr val="tx1"/>
                </a:solidFill>
                <a:latin typeface="Tahoma" pitchFamily="34" charset="0"/>
                <a:ea typeface="Tahoma" pitchFamily="34" charset="0"/>
                <a:cs typeface="Tahoma" pitchFamily="34" charset="0"/>
              </a:rPr>
              <a:t>與他們</a:t>
            </a:r>
            <a:r>
              <a:rPr lang="zh-TW" altLang="en-US" sz="1000" kern="1200" dirty="0" smtClean="0">
                <a:solidFill>
                  <a:schemeClr val="tx1"/>
                </a:solidFill>
                <a:latin typeface="Tahoma" pitchFamily="34" charset="0"/>
                <a:ea typeface="Tahoma" pitchFamily="34" charset="0"/>
                <a:cs typeface="Tahoma" pitchFamily="34" charset="0"/>
              </a:rPr>
              <a:t>一樣，</a:t>
            </a:r>
            <a:r>
              <a:rPr lang="zh-TW" altLang="zh-TW" sz="1000" kern="1200" dirty="0" smtClean="0">
                <a:solidFill>
                  <a:schemeClr val="tx1"/>
                </a:solidFill>
                <a:latin typeface="Tahoma" pitchFamily="34" charset="0"/>
                <a:ea typeface="Tahoma" pitchFamily="34" charset="0"/>
                <a:cs typeface="Tahoma" pitchFamily="34" charset="0"/>
              </a:rPr>
              <a:t>有著相同的價值觀</a:t>
            </a: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有</a:t>
            </a:r>
            <a:r>
              <a:rPr lang="zh-TW" altLang="zh-TW" sz="1000" kern="1200" dirty="0" smtClean="0">
                <a:solidFill>
                  <a:schemeClr val="tx1"/>
                </a:solidFill>
                <a:latin typeface="Tahoma" pitchFamily="34" charset="0"/>
                <a:ea typeface="Tahoma" pitchFamily="34" charset="0"/>
                <a:cs typeface="Tahoma" pitchFamily="34" charset="0"/>
              </a:rPr>
              <a:t>越來越多的法規要求</a:t>
            </a:r>
            <a:r>
              <a:rPr lang="zh-TW" altLang="en-US" sz="1000" kern="1200" dirty="0" smtClean="0">
                <a:solidFill>
                  <a:schemeClr val="tx1"/>
                </a:solidFill>
                <a:latin typeface="Tahoma" pitchFamily="34" charset="0"/>
                <a:ea typeface="Tahoma" pitchFamily="34" charset="0"/>
                <a:cs typeface="Tahoma" pitchFamily="34" charset="0"/>
              </a:rPr>
              <a:t>組織著手</a:t>
            </a:r>
            <a:r>
              <a:rPr lang="zh-TW" altLang="zh-TW" sz="1000" kern="1200" dirty="0" smtClean="0">
                <a:solidFill>
                  <a:schemeClr val="tx1"/>
                </a:solidFill>
                <a:latin typeface="Tahoma" pitchFamily="34" charset="0"/>
                <a:ea typeface="Tahoma" pitchFamily="34" charset="0"/>
                <a:cs typeface="Tahoma" pitchFamily="34" charset="0"/>
              </a:rPr>
              <a:t>管理並提</a:t>
            </a:r>
            <a:r>
              <a:rPr lang="zh-TW" altLang="en-US" sz="1000" kern="1200" dirty="0" smtClean="0">
                <a:solidFill>
                  <a:schemeClr val="tx1"/>
                </a:solidFill>
                <a:latin typeface="Tahoma" pitchFamily="34" charset="0"/>
                <a:ea typeface="Tahoma" pitchFamily="34" charset="0"/>
                <a:cs typeface="Tahoma" pitchFamily="34" charset="0"/>
              </a:rPr>
              <a:t>高</a:t>
            </a:r>
            <a:r>
              <a:rPr lang="zh-TW" altLang="zh-TW" sz="1000" kern="1200" dirty="0" smtClean="0">
                <a:solidFill>
                  <a:schemeClr val="tx1"/>
                </a:solidFill>
                <a:latin typeface="Tahoma" pitchFamily="34" charset="0"/>
                <a:ea typeface="Tahoma" pitchFamily="34" charset="0"/>
                <a:cs typeface="Tahoma" pitchFamily="34" charset="0"/>
              </a:rPr>
              <a:t>環保</a:t>
            </a:r>
            <a:r>
              <a:rPr lang="zh-TW" altLang="en-US" sz="1000" kern="1200" dirty="0" smtClean="0">
                <a:solidFill>
                  <a:schemeClr val="tx1"/>
                </a:solidFill>
                <a:latin typeface="Tahoma" pitchFamily="34" charset="0"/>
                <a:ea typeface="Tahoma" pitchFamily="34" charset="0"/>
                <a:cs typeface="Tahoma" pitchFamily="34" charset="0"/>
              </a:rPr>
              <a:t>績效</a:t>
            </a:r>
            <a:endParaRPr lang="en-US"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endParaRPr lang="en-GB" sz="1000" b="0" i="0" u="none" strike="noStrike" kern="1200" baseline="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全球</a:t>
            </a:r>
            <a:r>
              <a:rPr lang="zh-TW" altLang="zh-TW" sz="1000" kern="1200" dirty="0" smtClean="0">
                <a:solidFill>
                  <a:schemeClr val="tx1"/>
                </a:solidFill>
                <a:latin typeface="Tahoma" pitchFamily="34" charset="0"/>
                <a:ea typeface="Tahoma" pitchFamily="34" charset="0"/>
                <a:cs typeface="Tahoma" pitchFamily="34" charset="0"/>
              </a:rPr>
              <a:t>人口</a:t>
            </a:r>
            <a:r>
              <a:rPr lang="zh-TW" altLang="en-US" sz="1000" kern="1200" dirty="0" smtClean="0">
                <a:solidFill>
                  <a:schemeClr val="tx1"/>
                </a:solidFill>
                <a:latin typeface="Tahoma" pitchFamily="34" charset="0"/>
                <a:ea typeface="Tahoma" pitchFamily="34" charset="0"/>
                <a:cs typeface="Tahoma" pitchFamily="34" charset="0"/>
              </a:rPr>
              <a:t>正</a:t>
            </a:r>
            <a:r>
              <a:rPr lang="zh-TW" altLang="zh-TW" sz="1000" kern="1200" dirty="0" smtClean="0">
                <a:solidFill>
                  <a:schemeClr val="tx1"/>
                </a:solidFill>
                <a:latin typeface="Tahoma" pitchFamily="34" charset="0"/>
                <a:ea typeface="Tahoma" pitchFamily="34" charset="0"/>
                <a:cs typeface="Tahoma" pitchFamily="34" charset="0"/>
              </a:rPr>
              <a:t>以每</a:t>
            </a:r>
            <a:r>
              <a:rPr lang="en-US" altLang="zh-TW" sz="1000" kern="1200" dirty="0" smtClean="0">
                <a:solidFill>
                  <a:schemeClr val="tx1"/>
                </a:solidFill>
                <a:latin typeface="Tahoma" pitchFamily="34" charset="0"/>
                <a:ea typeface="Tahoma" pitchFamily="34" charset="0"/>
                <a:cs typeface="Tahoma" pitchFamily="34" charset="0"/>
              </a:rPr>
              <a:t>10-15</a:t>
            </a:r>
            <a:r>
              <a:rPr lang="zh-TW" altLang="zh-TW" sz="1000" kern="1200" dirty="0" smtClean="0">
                <a:solidFill>
                  <a:schemeClr val="tx1"/>
                </a:solidFill>
                <a:latin typeface="Tahoma" pitchFamily="34" charset="0"/>
                <a:ea typeface="Tahoma" pitchFamily="34" charset="0"/>
                <a:cs typeface="Tahoma" pitchFamily="34" charset="0"/>
              </a:rPr>
              <a:t>年增加十億人的速度</a:t>
            </a:r>
            <a:r>
              <a:rPr lang="zh-TW" altLang="en-US" sz="1000" kern="1200" dirty="0" smtClean="0">
                <a:solidFill>
                  <a:schemeClr val="tx1"/>
                </a:solidFill>
                <a:latin typeface="Tahoma" pitchFamily="34" charset="0"/>
                <a:ea typeface="Tahoma" pitchFamily="34" charset="0"/>
                <a:cs typeface="Tahoma" pitchFamily="34" charset="0"/>
              </a:rPr>
              <a:t>飆</a:t>
            </a:r>
            <a:r>
              <a:rPr lang="zh-TW" altLang="zh-TW" sz="1000" kern="1200" dirty="0" smtClean="0">
                <a:solidFill>
                  <a:schemeClr val="tx1"/>
                </a:solidFill>
                <a:latin typeface="Tahoma" pitchFamily="34" charset="0"/>
                <a:ea typeface="Tahoma" pitchFamily="34" charset="0"/>
                <a:cs typeface="Tahoma" pitchFamily="34" charset="0"/>
              </a:rPr>
              <a:t>長</a:t>
            </a:r>
            <a:r>
              <a:rPr lang="zh-TW" altLang="en-US" sz="1000" kern="1200" dirty="0" smtClean="0">
                <a:solidFill>
                  <a:schemeClr val="tx1"/>
                </a:solidFill>
                <a:latin typeface="Tahoma" pitchFamily="34" charset="0"/>
                <a:ea typeface="Tahoma" pitchFamily="34" charset="0"/>
                <a:cs typeface="Tahoma" pitchFamily="34" charset="0"/>
              </a:rPr>
              <a:t>中</a:t>
            </a:r>
            <a:r>
              <a:rPr lang="zh-TW" altLang="zh-TW" sz="1000" kern="1200" dirty="0" smtClean="0">
                <a:solidFill>
                  <a:schemeClr val="tx1"/>
                </a:solidFill>
                <a:latin typeface="Tahoma" pitchFamily="34" charset="0"/>
                <a:ea typeface="Tahoma" pitchFamily="34" charset="0"/>
                <a:cs typeface="Tahoma" pitchFamily="34" charset="0"/>
              </a:rPr>
              <a:t>，自然資源因此承受了極大的壓力</a:t>
            </a:r>
            <a:r>
              <a:rPr lang="en-US" altLang="zh-TW" sz="1000" kern="1200" dirty="0" smtClean="0">
                <a:solidFill>
                  <a:schemeClr val="tx1"/>
                </a:solidFill>
                <a:latin typeface="Tahoma" pitchFamily="34" charset="0"/>
                <a:ea typeface="Tahoma" pitchFamily="34" charset="0"/>
                <a:cs typeface="Tahoma" pitchFamily="34" charset="0"/>
              </a:rPr>
              <a:t>- </a:t>
            </a:r>
            <a:r>
              <a:rPr lang="zh-TW" altLang="en-US" sz="1000" kern="1200" dirty="0" smtClean="0">
                <a:solidFill>
                  <a:schemeClr val="tx1"/>
                </a:solidFill>
                <a:latin typeface="Tahoma" pitchFamily="34" charset="0"/>
                <a:ea typeface="Tahoma" pitchFamily="34" charset="0"/>
                <a:cs typeface="Tahoma" pitchFamily="34" charset="0"/>
              </a:rPr>
              <a:t>企業</a:t>
            </a:r>
            <a:r>
              <a:rPr lang="zh-TW" altLang="zh-TW" sz="1000" kern="1200" dirty="0" smtClean="0">
                <a:solidFill>
                  <a:schemeClr val="tx1"/>
                </a:solidFill>
                <a:latin typeface="Tahoma" pitchFamily="34" charset="0"/>
                <a:ea typeface="Tahoma" pitchFamily="34" charset="0"/>
                <a:cs typeface="Tahoma" pitchFamily="34" charset="0"/>
              </a:rPr>
              <a:t>、組織和社會均肩負</a:t>
            </a:r>
            <a:r>
              <a:rPr lang="zh-TW" altLang="en-US" sz="1000" kern="1200" dirty="0" smtClean="0">
                <a:solidFill>
                  <a:schemeClr val="tx1"/>
                </a:solidFill>
                <a:latin typeface="Tahoma" pitchFamily="34" charset="0"/>
                <a:ea typeface="Tahoma" pitchFamily="34" charset="0"/>
                <a:cs typeface="Tahoma" pitchFamily="34" charset="0"/>
              </a:rPr>
              <a:t>著</a:t>
            </a:r>
            <a:r>
              <a:rPr lang="zh-TW" altLang="zh-TW" sz="1000" kern="1200" dirty="0" smtClean="0">
                <a:solidFill>
                  <a:schemeClr val="tx1"/>
                </a:solidFill>
                <a:latin typeface="Tahoma" pitchFamily="34" charset="0"/>
                <a:ea typeface="Tahoma" pitchFamily="34" charset="0"/>
                <a:cs typeface="Tahoma" pitchFamily="34" charset="0"/>
              </a:rPr>
              <a:t>持續發展但不影響後代資源的全球性責任</a:t>
            </a:r>
          </a:p>
          <a:p>
            <a:endParaRPr lang="en-GB" sz="1000" i="0" kern="1200" dirty="0" smtClean="0">
              <a:solidFill>
                <a:schemeClr val="tx1"/>
              </a:solidFill>
              <a:effectLst/>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品牌商譽 </a:t>
            </a:r>
            <a:r>
              <a:rPr lang="en-US" altLang="zh-TW" sz="1000" kern="1200" dirty="0" smtClean="0">
                <a:solidFill>
                  <a:schemeClr val="tx1"/>
                </a:solidFill>
                <a:latin typeface="Tahoma" pitchFamily="34" charset="0"/>
                <a:ea typeface="Tahoma" pitchFamily="34" charset="0"/>
                <a:cs typeface="Tahoma" pitchFamily="34" charset="0"/>
              </a:rPr>
              <a:t>– </a:t>
            </a:r>
            <a:r>
              <a:rPr lang="zh-TW" altLang="zh-TW" sz="1000" kern="1200" dirty="0" smtClean="0">
                <a:solidFill>
                  <a:schemeClr val="tx1"/>
                </a:solidFill>
                <a:latin typeface="Tahoma" pitchFamily="34" charset="0"/>
                <a:ea typeface="Tahoma" pitchFamily="34" charset="0"/>
                <a:cs typeface="Tahoma" pitchFamily="34" charset="0"/>
              </a:rPr>
              <a:t>當今社會拒絕接受</a:t>
            </a:r>
            <a:r>
              <a:rPr lang="zh-TW" altLang="en-US" sz="1000" kern="1200" dirty="0" smtClean="0">
                <a:solidFill>
                  <a:schemeClr val="tx1"/>
                </a:solidFill>
                <a:latin typeface="Tahoma" pitchFamily="34" charset="0"/>
                <a:ea typeface="Tahoma" pitchFamily="34" charset="0"/>
                <a:cs typeface="Tahoma" pitchFamily="34" charset="0"/>
              </a:rPr>
              <a:t>組織</a:t>
            </a:r>
            <a:r>
              <a:rPr lang="zh-TW" altLang="zh-TW" sz="1000" kern="1200" dirty="0" smtClean="0">
                <a:solidFill>
                  <a:schemeClr val="tx1"/>
                </a:solidFill>
                <a:latin typeface="Tahoma" pitchFamily="34" charset="0"/>
                <a:ea typeface="Tahoma" pitchFamily="34" charset="0"/>
                <a:cs typeface="Tahoma" pitchFamily="34" charset="0"/>
              </a:rPr>
              <a:t>不負責任的行為</a:t>
            </a:r>
            <a:r>
              <a:rPr lang="en-US" altLang="zh-TW" sz="1000" kern="1200" dirty="0" smtClean="0">
                <a:solidFill>
                  <a:schemeClr val="tx1"/>
                </a:solidFill>
                <a:latin typeface="Tahoma" pitchFamily="34" charset="0"/>
                <a:ea typeface="Tahoma" pitchFamily="34" charset="0"/>
                <a:cs typeface="Tahoma" pitchFamily="34" charset="0"/>
              </a:rPr>
              <a:t>– </a:t>
            </a:r>
            <a:r>
              <a:rPr lang="zh-TW" altLang="zh-TW" sz="1000" kern="1200" dirty="0" smtClean="0">
                <a:solidFill>
                  <a:schemeClr val="tx1"/>
                </a:solidFill>
                <a:latin typeface="Tahoma" pitchFamily="34" charset="0"/>
                <a:ea typeface="Tahoma" pitchFamily="34" charset="0"/>
                <a:cs typeface="Tahoma" pitchFamily="34" charset="0"/>
              </a:rPr>
              <a:t>組織需較以往對自</a:t>
            </a:r>
            <a:r>
              <a:rPr lang="zh-TW" altLang="en-US" sz="1000" kern="1200" dirty="0" smtClean="0">
                <a:solidFill>
                  <a:schemeClr val="tx1"/>
                </a:solidFill>
                <a:latin typeface="Tahoma" pitchFamily="34" charset="0"/>
                <a:ea typeface="Tahoma" pitchFamily="34" charset="0"/>
                <a:cs typeface="Tahoma" pitchFamily="34" charset="0"/>
              </a:rPr>
              <a:t>身</a:t>
            </a:r>
            <a:r>
              <a:rPr lang="zh-TW" altLang="zh-TW" sz="1000" kern="1200" dirty="0" smtClean="0">
                <a:solidFill>
                  <a:schemeClr val="tx1"/>
                </a:solidFill>
                <a:latin typeface="Tahoma" pitchFamily="34" charset="0"/>
                <a:ea typeface="Tahoma" pitchFamily="34" charset="0"/>
                <a:cs typeface="Tahoma" pitchFamily="34" charset="0"/>
              </a:rPr>
              <a:t>行為</a:t>
            </a:r>
            <a:r>
              <a:rPr lang="zh-TW" altLang="en-US" sz="1000" kern="1200" dirty="0" smtClean="0">
                <a:solidFill>
                  <a:schemeClr val="tx1"/>
                </a:solidFill>
                <a:latin typeface="Tahoma" pitchFamily="34" charset="0"/>
                <a:ea typeface="Tahoma" pitchFamily="34" charset="0"/>
                <a:cs typeface="Tahoma" pitchFamily="34" charset="0"/>
              </a:rPr>
              <a:t>更加</a:t>
            </a:r>
            <a:r>
              <a:rPr lang="zh-TW" altLang="zh-TW" sz="1000" kern="1200" dirty="0" smtClean="0">
                <a:solidFill>
                  <a:schemeClr val="tx1"/>
                </a:solidFill>
                <a:latin typeface="Tahoma" pitchFamily="34" charset="0"/>
                <a:ea typeface="Tahoma" pitchFamily="34" charset="0"/>
                <a:cs typeface="Tahoma" pitchFamily="34" charset="0"/>
              </a:rPr>
              <a:t>負責，並管理可能導致品牌負面形象的商譽風險</a:t>
            </a:r>
          </a:p>
          <a:p>
            <a:endParaRPr lang="en-GB" sz="1000" i="0" kern="1200" dirty="0" smtClean="0">
              <a:solidFill>
                <a:schemeClr val="tx1"/>
              </a:solidFill>
              <a:effectLst/>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最後，日益複雜的供應鏈造成供應商的相關資訊不夠透明，</a:t>
            </a:r>
            <a:r>
              <a:rPr lang="zh-TW" altLang="en-US" sz="1000" kern="1200" dirty="0" smtClean="0">
                <a:solidFill>
                  <a:schemeClr val="tx1"/>
                </a:solidFill>
                <a:latin typeface="Tahoma" pitchFamily="34" charset="0"/>
                <a:ea typeface="Tahoma" pitchFamily="34" charset="0"/>
                <a:cs typeface="Tahoma" pitchFamily="34" charset="0"/>
              </a:rPr>
              <a:t>組織較過去</a:t>
            </a:r>
            <a:r>
              <a:rPr lang="zh-TW" altLang="zh-TW" sz="1000" kern="1200" dirty="0" smtClean="0">
                <a:solidFill>
                  <a:schemeClr val="tx1"/>
                </a:solidFill>
                <a:latin typeface="Tahoma" pitchFamily="34" charset="0"/>
                <a:ea typeface="Tahoma" pitchFamily="34" charset="0"/>
                <a:cs typeface="Tahoma" pitchFamily="34" charset="0"/>
              </a:rPr>
              <a:t>更難管控所有供應商對環境</a:t>
            </a:r>
            <a:r>
              <a:rPr lang="zh-TW" altLang="en-US" sz="1000" kern="1200" dirty="0" smtClean="0">
                <a:solidFill>
                  <a:schemeClr val="tx1"/>
                </a:solidFill>
                <a:latin typeface="Tahoma" pitchFamily="34" charset="0"/>
                <a:ea typeface="Tahoma" pitchFamily="34" charset="0"/>
                <a:cs typeface="Tahoma" pitchFamily="34" charset="0"/>
              </a:rPr>
              <a:t>所造成</a:t>
            </a:r>
            <a:r>
              <a:rPr lang="zh-TW" altLang="zh-TW" sz="1000" kern="1200" dirty="0" smtClean="0">
                <a:solidFill>
                  <a:schemeClr val="tx1"/>
                </a:solidFill>
                <a:latin typeface="Tahoma" pitchFamily="34" charset="0"/>
                <a:ea typeface="Tahoma" pitchFamily="34" charset="0"/>
                <a:cs typeface="Tahoma" pitchFamily="34" charset="0"/>
              </a:rPr>
              <a:t>的影響</a:t>
            </a:r>
          </a:p>
          <a:p>
            <a:endParaRPr lang="en-GB" sz="1000" i="0" kern="1200" baseline="0" dirty="0" smtClean="0">
              <a:solidFill>
                <a:schemeClr val="tx1"/>
              </a:solidFill>
              <a:effectLst/>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環境管理系統是永續發展和社會責任政策的一部分。這些系統協助</a:t>
            </a:r>
            <a:r>
              <a:rPr lang="zh-TW" altLang="en-US" sz="1000" kern="1200" dirty="0" smtClean="0">
                <a:solidFill>
                  <a:schemeClr val="tx1"/>
                </a:solidFill>
                <a:latin typeface="Tahoma" pitchFamily="34" charset="0"/>
                <a:ea typeface="Tahoma" pitchFamily="34" charset="0"/>
                <a:cs typeface="Tahoma" pitchFamily="34" charset="0"/>
              </a:rPr>
              <a:t>組織</a:t>
            </a:r>
            <a:r>
              <a:rPr lang="zh-TW" altLang="zh-TW" sz="1000" kern="1200" dirty="0" smtClean="0">
                <a:solidFill>
                  <a:schemeClr val="tx1"/>
                </a:solidFill>
                <a:latin typeface="Tahoma" pitchFamily="34" charset="0"/>
                <a:ea typeface="Tahoma" pitchFamily="34" charset="0"/>
                <a:cs typeface="Tahoma" pitchFamily="34" charset="0"/>
              </a:rPr>
              <a:t>了解並</a:t>
            </a:r>
            <a:r>
              <a:rPr lang="zh-TW" altLang="en-US" sz="1000" kern="1200" dirty="0" smtClean="0">
                <a:solidFill>
                  <a:schemeClr val="tx1"/>
                </a:solidFill>
                <a:latin typeface="Tahoma" pitchFamily="34" charset="0"/>
                <a:ea typeface="Tahoma" pitchFamily="34" charset="0"/>
                <a:cs typeface="Tahoma" pitchFamily="34" charset="0"/>
              </a:rPr>
              <a:t>經由</a:t>
            </a:r>
            <a:r>
              <a:rPr lang="zh-TW" altLang="zh-TW" sz="1000" kern="1200" dirty="0" smtClean="0">
                <a:solidFill>
                  <a:schemeClr val="tx1"/>
                </a:solidFill>
                <a:latin typeface="Tahoma" pitchFamily="34" charset="0"/>
                <a:ea typeface="Tahoma" pitchFamily="34" charset="0"/>
                <a:cs typeface="Tahoma" pitchFamily="34" charset="0"/>
              </a:rPr>
              <a:t>法規遵循及其他重要的外部規範來強化環保</a:t>
            </a:r>
            <a:r>
              <a:rPr lang="zh-TW" altLang="en-US" sz="1000" kern="1200" dirty="0" smtClean="0">
                <a:solidFill>
                  <a:schemeClr val="tx1"/>
                </a:solidFill>
                <a:latin typeface="Tahoma" pitchFamily="34" charset="0"/>
                <a:ea typeface="Tahoma" pitchFamily="34" charset="0"/>
                <a:cs typeface="Tahoma" pitchFamily="34" charset="0"/>
              </a:rPr>
              <a:t>績效</a:t>
            </a:r>
            <a:r>
              <a:rPr lang="zh-TW" altLang="zh-TW" sz="1000" kern="1200" dirty="0" smtClean="0">
                <a:solidFill>
                  <a:schemeClr val="tx1"/>
                </a:solidFill>
                <a:latin typeface="Tahoma" pitchFamily="34" charset="0"/>
                <a:ea typeface="Tahoma" pitchFamily="34" charset="0"/>
                <a:cs typeface="Tahoma" pitchFamily="34" charset="0"/>
              </a:rPr>
              <a:t>。一旦導入有效</a:t>
            </a:r>
            <a:r>
              <a:rPr lang="zh-TW" altLang="en-US" sz="1000" kern="1200" dirty="0" smtClean="0">
                <a:solidFill>
                  <a:schemeClr val="tx1"/>
                </a:solidFill>
                <a:latin typeface="Tahoma" pitchFamily="34" charset="0"/>
                <a:ea typeface="Tahoma" pitchFamily="34" charset="0"/>
                <a:cs typeface="Tahoma" pitchFamily="34" charset="0"/>
              </a:rPr>
              <a:t>的</a:t>
            </a:r>
            <a:r>
              <a:rPr lang="zh-TW" altLang="zh-TW" sz="1000" kern="1200" dirty="0" smtClean="0">
                <a:solidFill>
                  <a:schemeClr val="tx1"/>
                </a:solidFill>
                <a:latin typeface="Tahoma" pitchFamily="34" charset="0"/>
                <a:ea typeface="Tahoma" pitchFamily="34" charset="0"/>
                <a:cs typeface="Tahoma" pitchFamily="34" charset="0"/>
              </a:rPr>
              <a:t>環境管理系統</a:t>
            </a:r>
            <a:r>
              <a:rPr lang="zh-TW" altLang="en-US" sz="1000" kern="1200" dirty="0" smtClean="0">
                <a:solidFill>
                  <a:schemeClr val="tx1"/>
                </a:solidFill>
                <a:latin typeface="Tahoma" pitchFamily="34" charset="0"/>
                <a:ea typeface="Tahoma" pitchFamily="34" charset="0"/>
                <a:cs typeface="Tahoma" pitchFamily="34" charset="0"/>
              </a:rPr>
              <a:t>並讓其</a:t>
            </a:r>
            <a:r>
              <a:rPr lang="zh-TW" altLang="zh-TW" sz="1000" kern="1200" dirty="0" smtClean="0">
                <a:solidFill>
                  <a:schemeClr val="tx1"/>
                </a:solidFill>
                <a:latin typeface="Tahoma" pitchFamily="34" charset="0"/>
                <a:ea typeface="Tahoma" pitchFamily="34" charset="0"/>
                <a:cs typeface="Tahoma" pitchFamily="34" charset="0"/>
              </a:rPr>
              <a:t>成為</a:t>
            </a:r>
            <a:r>
              <a:rPr lang="zh-TW" altLang="en-US" sz="1000" kern="1200" dirty="0" smtClean="0">
                <a:solidFill>
                  <a:schemeClr val="tx1"/>
                </a:solidFill>
                <a:latin typeface="Tahoma" pitchFamily="34" charset="0"/>
                <a:ea typeface="Tahoma" pitchFamily="34" charset="0"/>
                <a:cs typeface="Tahoma" pitchFamily="34" charset="0"/>
              </a:rPr>
              <a:t>組織整體</a:t>
            </a:r>
            <a:r>
              <a:rPr lang="zh-TW" altLang="zh-TW" sz="1000" kern="1200" dirty="0" smtClean="0">
                <a:solidFill>
                  <a:schemeClr val="tx1"/>
                </a:solidFill>
                <a:latin typeface="Tahoma" pitchFamily="34" charset="0"/>
                <a:ea typeface="Tahoma" pitchFamily="34" charset="0"/>
                <a:cs typeface="Tahoma" pitchFamily="34" charset="0"/>
              </a:rPr>
              <a:t>目標策略的一部分，它就會</a:t>
            </a:r>
            <a:r>
              <a:rPr lang="zh-TW" altLang="en-US" sz="1000" kern="1200" dirty="0" smtClean="0">
                <a:solidFill>
                  <a:schemeClr val="tx1"/>
                </a:solidFill>
                <a:latin typeface="Tahoma" pitchFamily="34" charset="0"/>
                <a:ea typeface="Tahoma" pitchFamily="34" charset="0"/>
                <a:cs typeface="Tahoma" pitchFamily="34" charset="0"/>
              </a:rPr>
              <a:t>開始</a:t>
            </a:r>
            <a:r>
              <a:rPr lang="zh-TW" altLang="zh-TW" sz="1000" kern="1200" dirty="0" smtClean="0">
                <a:solidFill>
                  <a:schemeClr val="tx1"/>
                </a:solidFill>
                <a:latin typeface="Tahoma" pitchFamily="34" charset="0"/>
                <a:ea typeface="Tahoma" pitchFamily="34" charset="0"/>
                <a:cs typeface="Tahoma" pitchFamily="34" charset="0"/>
              </a:rPr>
              <a:t>協助管理</a:t>
            </a:r>
            <a:r>
              <a:rPr lang="zh-TW" altLang="en-US" sz="1000" kern="1200" dirty="0" smtClean="0">
                <a:solidFill>
                  <a:schemeClr val="tx1"/>
                </a:solidFill>
                <a:latin typeface="Tahoma" pitchFamily="34" charset="0"/>
                <a:ea typeface="Tahoma" pitchFamily="34" charset="0"/>
                <a:cs typeface="Tahoma" pitchFamily="34" charset="0"/>
              </a:rPr>
              <a:t>組織</a:t>
            </a:r>
            <a:r>
              <a:rPr lang="zh-TW" altLang="zh-TW" sz="1000" kern="1200" dirty="0" smtClean="0">
                <a:solidFill>
                  <a:schemeClr val="tx1"/>
                </a:solidFill>
                <a:latin typeface="Tahoma" pitchFamily="34" charset="0"/>
                <a:ea typeface="Tahoma" pitchFamily="34" charset="0"/>
                <a:cs typeface="Tahoma" pitchFamily="34" charset="0"/>
              </a:rPr>
              <a:t>內外部</a:t>
            </a:r>
            <a:r>
              <a:rPr lang="zh-TW" altLang="en-US" sz="1000" kern="1200" dirty="0" smtClean="0">
                <a:solidFill>
                  <a:schemeClr val="tx1"/>
                </a:solidFill>
                <a:latin typeface="Tahoma" pitchFamily="34" charset="0"/>
                <a:ea typeface="Tahoma" pitchFamily="34" charset="0"/>
                <a:cs typeface="Tahoma" pitchFamily="34" charset="0"/>
              </a:rPr>
              <a:t>、</a:t>
            </a:r>
            <a:r>
              <a:rPr lang="zh-TW" altLang="zh-TW" sz="1000" kern="1200" dirty="0" smtClean="0">
                <a:solidFill>
                  <a:schemeClr val="tx1"/>
                </a:solidFill>
                <a:latin typeface="Tahoma" pitchFamily="34" charset="0"/>
                <a:ea typeface="Tahoma" pitchFamily="34" charset="0"/>
                <a:cs typeface="Tahoma" pitchFamily="34" charset="0"/>
              </a:rPr>
              <a:t>直接</a:t>
            </a:r>
            <a:r>
              <a:rPr lang="zh-TW" altLang="en-US" sz="1000" kern="1200" dirty="0" smtClean="0">
                <a:solidFill>
                  <a:schemeClr val="tx1"/>
                </a:solidFill>
                <a:latin typeface="Tahoma" pitchFamily="34" charset="0"/>
                <a:ea typeface="Tahoma" pitchFamily="34" charset="0"/>
                <a:cs typeface="Tahoma" pitchFamily="34" charset="0"/>
              </a:rPr>
              <a:t>或</a:t>
            </a:r>
            <a:r>
              <a:rPr lang="zh-TW" altLang="zh-TW" sz="1000" kern="1200" dirty="0" smtClean="0">
                <a:solidFill>
                  <a:schemeClr val="tx1"/>
                </a:solidFill>
                <a:latin typeface="Tahoma" pitchFamily="34" charset="0"/>
                <a:ea typeface="Tahoma" pitchFamily="34" charset="0"/>
                <a:cs typeface="Tahoma" pitchFamily="34" charset="0"/>
              </a:rPr>
              <a:t>間接對環境</a:t>
            </a:r>
            <a:r>
              <a:rPr lang="zh-TW" altLang="en-US" sz="1000" kern="1200" dirty="0" smtClean="0">
                <a:solidFill>
                  <a:schemeClr val="tx1"/>
                </a:solidFill>
                <a:latin typeface="Tahoma" pitchFamily="34" charset="0"/>
                <a:ea typeface="Tahoma" pitchFamily="34" charset="0"/>
                <a:cs typeface="Tahoma" pitchFamily="34" charset="0"/>
              </a:rPr>
              <a:t>所造成的正面或負面</a:t>
            </a:r>
            <a:r>
              <a:rPr lang="zh-TW" altLang="zh-TW" sz="1000" kern="1200" dirty="0" smtClean="0">
                <a:solidFill>
                  <a:schemeClr val="tx1"/>
                </a:solidFill>
                <a:latin typeface="Tahoma" pitchFamily="34" charset="0"/>
                <a:ea typeface="Tahoma" pitchFamily="34" charset="0"/>
                <a:cs typeface="Tahoma" pitchFamily="34" charset="0"/>
              </a:rPr>
              <a:t>影響。</a:t>
            </a:r>
          </a:p>
          <a:p>
            <a:pPr marL="0" marR="0" indent="0" algn="l" defTabSz="342900" rtl="0" eaLnBrk="0" fontAlgn="base" latinLnBrk="0" hangingPunct="0">
              <a:lnSpc>
                <a:spcPct val="100000"/>
              </a:lnSpc>
              <a:spcBef>
                <a:spcPct val="30000"/>
              </a:spcBef>
              <a:spcAft>
                <a:spcPct val="0"/>
              </a:spcAft>
              <a:buClrTx/>
              <a:buSzTx/>
              <a:buFontTx/>
              <a:buNone/>
              <a:tabLst/>
              <a:defRPr/>
            </a:pPr>
            <a:endParaRPr lang="en-GB" sz="1000" b="0" i="0" u="none" strike="noStrike" kern="1200" baseline="0" dirty="0" smtClean="0">
              <a:solidFill>
                <a:schemeClr val="tx1"/>
              </a:solidFill>
              <a:latin typeface="Tahoma" pitchFamily="34" charset="0"/>
              <a:ea typeface="Tahoma" pitchFamily="34" charset="0"/>
              <a:cs typeface="Tahoma" pitchFamily="34" charset="0"/>
            </a:endParaRP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3</a:t>
            </a:fld>
            <a:endParaRPr lang="en-US" dirty="0"/>
          </a:p>
        </p:txBody>
      </p:sp>
    </p:spTree>
    <p:extLst>
      <p:ext uri="{BB962C8B-B14F-4D97-AF65-F5344CB8AC3E}">
        <p14:creationId xmlns:p14="http://schemas.microsoft.com/office/powerpoint/2010/main" val="53963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US"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 </a:t>
            </a:r>
            <a:r>
              <a:rPr lang="en-US" altLang="zh-TW" sz="1000" kern="1200" dirty="0" smtClean="0">
                <a:solidFill>
                  <a:schemeClr val="tx1"/>
                </a:solidFill>
                <a:latin typeface="Tahoma" pitchFamily="34" charset="0"/>
                <a:ea typeface="Tahoma" pitchFamily="34" charset="0"/>
                <a:cs typeface="Tahoma" pitchFamily="34" charset="0"/>
              </a:rPr>
              <a:t>14001</a:t>
            </a:r>
            <a:r>
              <a:rPr lang="zh-TW" altLang="zh-TW" sz="1000" kern="1200" dirty="0" smtClean="0">
                <a:solidFill>
                  <a:schemeClr val="tx1"/>
                </a:solidFill>
                <a:latin typeface="Tahoma" pitchFamily="34" charset="0"/>
                <a:ea typeface="Tahoma" pitchFamily="34" charset="0"/>
                <a:cs typeface="Tahoma" pitchFamily="34" charset="0"/>
              </a:rPr>
              <a:t>於</a:t>
            </a:r>
            <a:r>
              <a:rPr lang="en-US" altLang="zh-TW" sz="1000" kern="1200" dirty="0" smtClean="0">
                <a:solidFill>
                  <a:schemeClr val="tx1"/>
                </a:solidFill>
                <a:latin typeface="Tahoma" pitchFamily="34" charset="0"/>
                <a:ea typeface="Tahoma" pitchFamily="34" charset="0"/>
                <a:cs typeface="Tahoma" pitchFamily="34" charset="0"/>
              </a:rPr>
              <a:t>1996</a:t>
            </a:r>
            <a:r>
              <a:rPr lang="zh-TW" altLang="zh-TW" sz="1000" kern="1200" dirty="0" smtClean="0">
                <a:solidFill>
                  <a:schemeClr val="tx1"/>
                </a:solidFill>
                <a:latin typeface="Tahoma" pitchFamily="34" charset="0"/>
                <a:ea typeface="Tahoma" pitchFamily="34" charset="0"/>
                <a:cs typeface="Tahoma" pitchFamily="34" charset="0"/>
              </a:rPr>
              <a:t>年初次</a:t>
            </a:r>
            <a:r>
              <a:rPr lang="zh-TW" altLang="en-US" sz="1000" kern="1200" dirty="0" smtClean="0">
                <a:solidFill>
                  <a:schemeClr val="tx1"/>
                </a:solidFill>
                <a:latin typeface="Tahoma" pitchFamily="34" charset="0"/>
                <a:ea typeface="Tahoma" pitchFamily="34" charset="0"/>
                <a:cs typeface="Tahoma" pitchFamily="34" charset="0"/>
              </a:rPr>
              <a:t>公佈</a:t>
            </a:r>
            <a:r>
              <a:rPr lang="zh-TW" altLang="zh-TW" sz="1000" kern="1200" dirty="0" smtClean="0">
                <a:solidFill>
                  <a:schemeClr val="tx1"/>
                </a:solidFill>
                <a:latin typeface="Tahoma" pitchFamily="34" charset="0"/>
                <a:ea typeface="Tahoma" pitchFamily="34" charset="0"/>
                <a:cs typeface="Tahoma" pitchFamily="34" charset="0"/>
              </a:rPr>
              <a:t>，於</a:t>
            </a:r>
            <a:r>
              <a:rPr lang="en-US" altLang="zh-TW" sz="1000" kern="1200" dirty="0" smtClean="0">
                <a:solidFill>
                  <a:schemeClr val="tx1"/>
                </a:solidFill>
                <a:latin typeface="Tahoma" pitchFamily="34" charset="0"/>
                <a:ea typeface="Tahoma" pitchFamily="34" charset="0"/>
                <a:cs typeface="Tahoma" pitchFamily="34" charset="0"/>
              </a:rPr>
              <a:t>2004</a:t>
            </a:r>
            <a:r>
              <a:rPr lang="zh-TW" altLang="zh-TW" sz="1000" kern="1200" dirty="0" smtClean="0">
                <a:solidFill>
                  <a:schemeClr val="tx1"/>
                </a:solidFill>
                <a:latin typeface="Tahoma" pitchFamily="34" charset="0"/>
                <a:ea typeface="Tahoma" pitchFamily="34" charset="0"/>
                <a:cs typeface="Tahoma" pitchFamily="34" charset="0"/>
              </a:rPr>
              <a:t>略作調整，使其要求更為明確並</a:t>
            </a:r>
            <a:r>
              <a:rPr lang="zh-TW" altLang="en-US" sz="1000" kern="1200" dirty="0" smtClean="0">
                <a:solidFill>
                  <a:schemeClr val="tx1"/>
                </a:solidFill>
                <a:latin typeface="Tahoma" pitchFamily="34" charset="0"/>
                <a:ea typeface="Tahoma" pitchFamily="34" charset="0"/>
                <a:cs typeface="Tahoma" pitchFamily="34" charset="0"/>
              </a:rPr>
              <a:t>能</a:t>
            </a:r>
            <a:r>
              <a:rPr lang="zh-TW" altLang="zh-TW" sz="1000" kern="1200" dirty="0" smtClean="0">
                <a:solidFill>
                  <a:schemeClr val="tx1"/>
                </a:solidFill>
                <a:latin typeface="Tahoma" pitchFamily="34" charset="0"/>
                <a:ea typeface="Tahoma" pitchFamily="34" charset="0"/>
                <a:cs typeface="Tahoma" pitchFamily="34" charset="0"/>
              </a:rPr>
              <a:t>與</a:t>
            </a:r>
            <a:r>
              <a:rPr lang="en-US"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 </a:t>
            </a:r>
            <a:r>
              <a:rPr lang="en-US" altLang="zh-TW" sz="1000" kern="1200" dirty="0" smtClean="0">
                <a:solidFill>
                  <a:schemeClr val="tx1"/>
                </a:solidFill>
                <a:latin typeface="Tahoma" pitchFamily="34" charset="0"/>
                <a:ea typeface="Tahoma" pitchFamily="34" charset="0"/>
                <a:cs typeface="Tahoma" pitchFamily="34" charset="0"/>
              </a:rPr>
              <a:t>9000</a:t>
            </a:r>
            <a:r>
              <a:rPr lang="zh-TW" altLang="zh-TW" sz="1000" kern="1200" dirty="0" smtClean="0">
                <a:solidFill>
                  <a:schemeClr val="tx1"/>
                </a:solidFill>
                <a:latin typeface="Tahoma" pitchFamily="34" charset="0"/>
                <a:ea typeface="Tahoma" pitchFamily="34" charset="0"/>
                <a:cs typeface="Tahoma" pitchFamily="34" charset="0"/>
              </a:rPr>
              <a:t>品質管理標準</a:t>
            </a:r>
            <a:r>
              <a:rPr lang="zh-TW" altLang="en-US" sz="1000" kern="1200" dirty="0" smtClean="0">
                <a:solidFill>
                  <a:schemeClr val="tx1"/>
                </a:solidFill>
                <a:latin typeface="Tahoma" pitchFamily="34" charset="0"/>
                <a:ea typeface="Tahoma" pitchFamily="34" charset="0"/>
                <a:cs typeface="Tahoma" pitchFamily="34" charset="0"/>
              </a:rPr>
              <a:t>調和的更</a:t>
            </a:r>
            <a:r>
              <a:rPr lang="zh-TW" altLang="zh-TW" sz="1000" kern="1200" dirty="0" smtClean="0">
                <a:solidFill>
                  <a:schemeClr val="tx1"/>
                </a:solidFill>
                <a:latin typeface="Tahoma" pitchFamily="34" charset="0"/>
                <a:ea typeface="Tahoma" pitchFamily="34" charset="0"/>
                <a:cs typeface="Tahoma" pitchFamily="34" charset="0"/>
              </a:rPr>
              <a:t>為一致。</a:t>
            </a:r>
            <a:r>
              <a:rPr lang="zh-TW" altLang="en-US" sz="1000" kern="1200" dirty="0" smtClean="0">
                <a:solidFill>
                  <a:schemeClr val="tx1"/>
                </a:solidFill>
                <a:latin typeface="Tahoma" pitchFamily="34" charset="0"/>
                <a:ea typeface="Tahoma" pitchFamily="34" charset="0"/>
                <a:cs typeface="Tahoma" pitchFamily="34" charset="0"/>
              </a:rPr>
              <a:t>此舉是為了讓</a:t>
            </a:r>
            <a:r>
              <a:rPr lang="zh-TW" altLang="zh-TW" sz="1000" kern="1200" dirty="0" smtClean="0">
                <a:solidFill>
                  <a:schemeClr val="tx1"/>
                </a:solidFill>
                <a:latin typeface="Tahoma" pitchFamily="34" charset="0"/>
                <a:ea typeface="Tahoma" pitchFamily="34" charset="0"/>
                <a:cs typeface="Tahoma" pitchFamily="34" charset="0"/>
              </a:rPr>
              <a:t>組織</a:t>
            </a:r>
            <a:r>
              <a:rPr lang="zh-TW" altLang="en-US" sz="1000" kern="1200" dirty="0" smtClean="0">
                <a:solidFill>
                  <a:schemeClr val="tx1"/>
                </a:solidFill>
                <a:latin typeface="Tahoma" pitchFamily="34" charset="0"/>
                <a:ea typeface="Tahoma" pitchFamily="34" charset="0"/>
                <a:cs typeface="Tahoma" pitchFamily="34" charset="0"/>
              </a:rPr>
              <a:t>在</a:t>
            </a:r>
            <a:r>
              <a:rPr lang="zh-TW" altLang="zh-TW" sz="1000" kern="1200" dirty="0" smtClean="0">
                <a:solidFill>
                  <a:schemeClr val="tx1"/>
                </a:solidFill>
                <a:latin typeface="Tahoma" pitchFamily="34" charset="0"/>
                <a:ea typeface="Tahoma" pitchFamily="34" charset="0"/>
                <a:cs typeface="Tahoma" pitchFamily="34" charset="0"/>
              </a:rPr>
              <a:t>執行</a:t>
            </a:r>
            <a:r>
              <a:rPr lang="zh-TW" altLang="en-US" sz="1000" kern="1200" dirty="0" smtClean="0">
                <a:solidFill>
                  <a:schemeClr val="tx1"/>
                </a:solidFill>
                <a:latin typeface="Tahoma" pitchFamily="34" charset="0"/>
                <a:ea typeface="Tahoma" pitchFamily="34" charset="0"/>
                <a:cs typeface="Tahoma" pitchFamily="34" charset="0"/>
              </a:rPr>
              <a:t>這兩個</a:t>
            </a:r>
            <a:r>
              <a:rPr lang="zh-TW" altLang="zh-TW" sz="1000" kern="1200" dirty="0" smtClean="0">
                <a:solidFill>
                  <a:schemeClr val="tx1"/>
                </a:solidFill>
                <a:latin typeface="Tahoma" pitchFamily="34" charset="0"/>
                <a:ea typeface="Tahoma" pitchFamily="34" charset="0"/>
                <a:cs typeface="Tahoma" pitchFamily="34" charset="0"/>
              </a:rPr>
              <a:t>相關系統時，無需花費雙倍的時間精力。</a:t>
            </a:r>
          </a:p>
          <a:p>
            <a:r>
              <a:rPr lang="en-GB" sz="1000" b="0" i="0" u="none" strike="noStrike" kern="1200" baseline="0" dirty="0" smtClean="0">
                <a:solidFill>
                  <a:schemeClr val="tx1"/>
                </a:solidFill>
                <a:latin typeface="Tahoma" pitchFamily="34" charset="0"/>
                <a:ea typeface="Tahoma" pitchFamily="34" charset="0"/>
                <a:cs typeface="Tahoma" pitchFamily="34" charset="0"/>
              </a:rPr>
              <a:t> </a:t>
            </a: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由於</a:t>
            </a:r>
            <a:r>
              <a:rPr lang="en-US" altLang="zh-TW" sz="1000" kern="1200" dirty="0" smtClean="0">
                <a:solidFill>
                  <a:schemeClr val="tx1"/>
                </a:solidFill>
                <a:latin typeface="Tahoma" pitchFamily="34" charset="0"/>
                <a:ea typeface="Tahoma" pitchFamily="34" charset="0"/>
                <a:cs typeface="Tahoma" pitchFamily="34" charset="0"/>
              </a:rPr>
              <a:t>2004</a:t>
            </a:r>
            <a:r>
              <a:rPr lang="zh-TW" altLang="en-US" sz="1000" kern="1200" dirty="0" smtClean="0">
                <a:solidFill>
                  <a:schemeClr val="tx1"/>
                </a:solidFill>
                <a:latin typeface="Tahoma" pitchFamily="34" charset="0"/>
                <a:ea typeface="Tahoma" pitchFamily="34" charset="0"/>
                <a:cs typeface="Tahoma" pitchFamily="34" charset="0"/>
              </a:rPr>
              <a:t>年第一次改版</a:t>
            </a:r>
            <a:r>
              <a:rPr lang="zh-TW" altLang="zh-TW" sz="1000" kern="1200" dirty="0" smtClean="0">
                <a:solidFill>
                  <a:schemeClr val="tx1"/>
                </a:solidFill>
                <a:latin typeface="Tahoma" pitchFamily="34" charset="0"/>
                <a:ea typeface="Tahoma" pitchFamily="34" charset="0"/>
                <a:cs typeface="Tahoma" pitchFamily="34" charset="0"/>
              </a:rPr>
              <a:t>時</a:t>
            </a:r>
            <a:r>
              <a:rPr lang="zh-TW" altLang="en-US" sz="1000" kern="1200" dirty="0" smtClean="0">
                <a:solidFill>
                  <a:schemeClr val="tx1"/>
                </a:solidFill>
                <a:latin typeface="Tahoma" pitchFamily="34" charset="0"/>
                <a:ea typeface="Tahoma" pitchFamily="34" charset="0"/>
                <a:cs typeface="Tahoma" pitchFamily="34" charset="0"/>
              </a:rPr>
              <a:t>許</a:t>
            </a:r>
            <a:r>
              <a:rPr lang="zh-TW" altLang="zh-TW" sz="1000" kern="1200" dirty="0" smtClean="0">
                <a:solidFill>
                  <a:schemeClr val="tx1"/>
                </a:solidFill>
                <a:latin typeface="Tahoma" pitchFamily="34" charset="0"/>
                <a:ea typeface="Tahoma" pitchFamily="34" charset="0"/>
                <a:cs typeface="Tahoma" pitchFamily="34" charset="0"/>
              </a:rPr>
              <a:t>多國家</a:t>
            </a:r>
            <a:r>
              <a:rPr lang="zh-TW" altLang="en-US" sz="1000" kern="1200" dirty="0" smtClean="0">
                <a:solidFill>
                  <a:schemeClr val="tx1"/>
                </a:solidFill>
                <a:latin typeface="Tahoma" pitchFamily="34" charset="0"/>
                <a:ea typeface="Tahoma" pitchFamily="34" charset="0"/>
                <a:cs typeface="Tahoma" pitchFamily="34" charset="0"/>
              </a:rPr>
              <a:t>的</a:t>
            </a:r>
            <a:r>
              <a:rPr lang="zh-TW" altLang="zh-TW" sz="1000" kern="1200" dirty="0" smtClean="0">
                <a:solidFill>
                  <a:schemeClr val="tx1"/>
                </a:solidFill>
                <a:latin typeface="Tahoma" pitchFamily="34" charset="0"/>
                <a:ea typeface="Tahoma" pitchFamily="34" charset="0"/>
                <a:cs typeface="Tahoma" pitchFamily="34" charset="0"/>
              </a:rPr>
              <a:t>組織</a:t>
            </a:r>
            <a:r>
              <a:rPr lang="zh-TW" altLang="en-US" sz="1000" kern="1200" dirty="0" smtClean="0">
                <a:solidFill>
                  <a:schemeClr val="tx1"/>
                </a:solidFill>
                <a:latin typeface="Tahoma" pitchFamily="34" charset="0"/>
                <a:ea typeface="Tahoma" pitchFamily="34" charset="0"/>
                <a:cs typeface="Tahoma" pitchFamily="34" charset="0"/>
              </a:rPr>
              <a:t>才剛剛導入</a:t>
            </a:r>
            <a:r>
              <a:rPr lang="en-US"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 </a:t>
            </a:r>
            <a:r>
              <a:rPr lang="en-US" altLang="zh-TW" sz="1000" kern="1200" dirty="0" smtClean="0">
                <a:solidFill>
                  <a:schemeClr val="tx1"/>
                </a:solidFill>
                <a:latin typeface="Tahoma" pitchFamily="34" charset="0"/>
                <a:ea typeface="Tahoma" pitchFamily="34" charset="0"/>
                <a:cs typeface="Tahoma" pitchFamily="34" charset="0"/>
              </a:rPr>
              <a:t>14001</a:t>
            </a:r>
            <a:r>
              <a:rPr lang="zh-TW" altLang="en-US" sz="1000" kern="1200" dirty="0" smtClean="0">
                <a:solidFill>
                  <a:schemeClr val="tx1"/>
                </a:solidFill>
                <a:latin typeface="Tahoma" pitchFamily="34" charset="0"/>
                <a:ea typeface="Tahoma" pitchFamily="34" charset="0"/>
                <a:cs typeface="Tahoma" pitchFamily="34" charset="0"/>
              </a:rPr>
              <a:t>，尚處於</a:t>
            </a:r>
            <a:r>
              <a:rPr lang="zh-TW" altLang="zh-TW" sz="1000" kern="1200" dirty="0" smtClean="0">
                <a:solidFill>
                  <a:schemeClr val="tx1"/>
                </a:solidFill>
                <a:latin typeface="Tahoma" pitchFamily="34" charset="0"/>
                <a:ea typeface="Tahoma" pitchFamily="34" charset="0"/>
                <a:cs typeface="Tahoma" pitchFamily="34" charset="0"/>
              </a:rPr>
              <a:t>初步</a:t>
            </a:r>
            <a:r>
              <a:rPr lang="zh-TW" altLang="en-US" sz="1000" kern="1200" dirty="0" smtClean="0">
                <a:solidFill>
                  <a:schemeClr val="tx1"/>
                </a:solidFill>
                <a:latin typeface="Tahoma" pitchFamily="34" charset="0"/>
                <a:ea typeface="Tahoma" pitchFamily="34" charset="0"/>
                <a:cs typeface="Tahoma" pitchFamily="34" charset="0"/>
              </a:rPr>
              <a:t>實施</a:t>
            </a:r>
            <a:r>
              <a:rPr lang="zh-TW" altLang="zh-TW" sz="1000" kern="1200" dirty="0" smtClean="0">
                <a:solidFill>
                  <a:schemeClr val="tx1"/>
                </a:solidFill>
                <a:latin typeface="Tahoma" pitchFamily="34" charset="0"/>
                <a:ea typeface="Tahoma" pitchFamily="34" charset="0"/>
                <a:cs typeface="Tahoma" pitchFamily="34" charset="0"/>
              </a:rPr>
              <a:t>階段，</a:t>
            </a:r>
            <a:r>
              <a:rPr lang="zh-TW" altLang="en-US" sz="1000" kern="1200" dirty="0" smtClean="0">
                <a:solidFill>
                  <a:schemeClr val="tx1"/>
                </a:solidFill>
                <a:latin typeface="Tahoma" pitchFamily="34" charset="0"/>
                <a:ea typeface="Tahoma" pitchFamily="34" charset="0"/>
                <a:cs typeface="Tahoma" pitchFamily="34" charset="0"/>
              </a:rPr>
              <a:t>因此</a:t>
            </a:r>
            <a:r>
              <a:rPr lang="zh-TW" altLang="zh-TW" sz="1000" kern="1200" dirty="0" smtClean="0">
                <a:solidFill>
                  <a:schemeClr val="tx1"/>
                </a:solidFill>
                <a:latin typeface="Tahoma" pitchFamily="34" charset="0"/>
                <a:ea typeface="Tahoma" pitchFamily="34" charset="0"/>
                <a:cs typeface="Tahoma" pitchFamily="34" charset="0"/>
              </a:rPr>
              <a:t>標準的第一個</a:t>
            </a:r>
            <a:r>
              <a:rPr lang="zh-TW" altLang="en-US" sz="1000" kern="1200" dirty="0" smtClean="0">
                <a:solidFill>
                  <a:schemeClr val="tx1"/>
                </a:solidFill>
                <a:latin typeface="Tahoma" pitchFamily="34" charset="0"/>
                <a:ea typeface="Tahoma" pitchFamily="34" charset="0"/>
                <a:cs typeface="Tahoma" pitchFamily="34" charset="0"/>
              </a:rPr>
              <a:t>修訂</a:t>
            </a:r>
            <a:r>
              <a:rPr lang="zh-TW" altLang="zh-TW" sz="1000" kern="1200" dirty="0" smtClean="0">
                <a:solidFill>
                  <a:schemeClr val="tx1"/>
                </a:solidFill>
                <a:latin typeface="Tahoma" pitchFamily="34" charset="0"/>
                <a:ea typeface="Tahoma" pitchFamily="34" charset="0"/>
                <a:cs typeface="Tahoma" pitchFamily="34" charset="0"/>
              </a:rPr>
              <a:t>版通常</a:t>
            </a:r>
            <a:r>
              <a:rPr lang="zh-TW" altLang="en-US" sz="1000" kern="1200" dirty="0" smtClean="0">
                <a:solidFill>
                  <a:schemeClr val="tx1"/>
                </a:solidFill>
                <a:latin typeface="Tahoma" pitchFamily="34" charset="0"/>
                <a:ea typeface="Tahoma" pitchFamily="34" charset="0"/>
                <a:cs typeface="Tahoma" pitchFamily="34" charset="0"/>
              </a:rPr>
              <a:t>還</a:t>
            </a:r>
            <a:r>
              <a:rPr lang="zh-TW" altLang="zh-TW" sz="1000" kern="1200" dirty="0" smtClean="0">
                <a:solidFill>
                  <a:schemeClr val="tx1"/>
                </a:solidFill>
                <a:latin typeface="Tahoma" pitchFamily="34" charset="0"/>
                <a:ea typeface="Tahoma" pitchFamily="34" charset="0"/>
                <a:cs typeface="Tahoma" pitchFamily="34" charset="0"/>
              </a:rPr>
              <a:t>不夠完整。</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US"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國際標準組織會對</a:t>
            </a:r>
            <a:r>
              <a:rPr lang="zh-TW" altLang="zh-TW" sz="1000" kern="1200" dirty="0" smtClean="0">
                <a:solidFill>
                  <a:schemeClr val="tx1"/>
                </a:solidFill>
                <a:latin typeface="Tahoma" pitchFamily="34" charset="0"/>
                <a:ea typeface="Tahoma" pitchFamily="34" charset="0"/>
                <a:cs typeface="Tahoma" pitchFamily="34" charset="0"/>
              </a:rPr>
              <a:t>所有標準進行定期審查，以確保</a:t>
            </a:r>
            <a:r>
              <a:rPr lang="zh-TW" altLang="en-US" sz="1000" kern="1200" dirty="0" smtClean="0">
                <a:solidFill>
                  <a:schemeClr val="tx1"/>
                </a:solidFill>
                <a:latin typeface="Tahoma" pitchFamily="34" charset="0"/>
                <a:ea typeface="Tahoma" pitchFamily="34" charset="0"/>
                <a:cs typeface="Tahoma" pitchFamily="34" charset="0"/>
              </a:rPr>
              <a:t>它</a:t>
            </a:r>
            <a:r>
              <a:rPr lang="zh-TW" altLang="zh-TW" sz="1000" kern="1200" dirty="0" smtClean="0">
                <a:solidFill>
                  <a:schemeClr val="tx1"/>
                </a:solidFill>
                <a:latin typeface="Tahoma" pitchFamily="34" charset="0"/>
                <a:ea typeface="Tahoma" pitchFamily="34" charset="0"/>
                <a:cs typeface="Tahoma" pitchFamily="34" charset="0"/>
              </a:rPr>
              <a:t>們能適用於不斷變化的世界</a:t>
            </a:r>
            <a:r>
              <a:rPr lang="en-US" altLang="zh-TW" sz="1000" kern="1200" dirty="0" smtClean="0">
                <a:solidFill>
                  <a:schemeClr val="tx1"/>
                </a:solidFill>
                <a:latin typeface="Tahoma" pitchFamily="34" charset="0"/>
                <a:ea typeface="Tahoma" pitchFamily="34" charset="0"/>
                <a:cs typeface="Tahoma" pitchFamily="34" charset="0"/>
              </a:rPr>
              <a:t>-  ISO1400</a:t>
            </a:r>
            <a:r>
              <a:rPr lang="zh-TW" altLang="en-US" sz="1000" kern="1200" dirty="0" smtClean="0">
                <a:solidFill>
                  <a:schemeClr val="tx1"/>
                </a:solidFill>
                <a:latin typeface="Tahoma" pitchFamily="34" charset="0"/>
                <a:ea typeface="Tahoma" pitchFamily="34" charset="0"/>
                <a:cs typeface="Tahoma" pitchFamily="34" charset="0"/>
              </a:rPr>
              <a:t>目前</a:t>
            </a:r>
            <a:r>
              <a:rPr lang="zh-TW" altLang="zh-TW" sz="1000" kern="1200" dirty="0" smtClean="0">
                <a:solidFill>
                  <a:schemeClr val="tx1"/>
                </a:solidFill>
                <a:latin typeface="Tahoma" pitchFamily="34" charset="0"/>
                <a:ea typeface="Tahoma" pitchFamily="34" charset="0"/>
                <a:cs typeface="Tahoma" pitchFamily="34" charset="0"/>
              </a:rPr>
              <a:t>正在修訂中</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修訂</a:t>
            </a:r>
            <a:r>
              <a:rPr lang="zh-TW" altLang="zh-TW" sz="1000" kern="1200" dirty="0" smtClean="0">
                <a:solidFill>
                  <a:schemeClr val="tx1"/>
                </a:solidFill>
                <a:latin typeface="Tahoma" pitchFamily="34" charset="0"/>
                <a:ea typeface="Tahoma" pitchFamily="34" charset="0"/>
                <a:cs typeface="Tahoma" pitchFamily="34" charset="0"/>
              </a:rPr>
              <a:t>委員會納入了經由「</a:t>
            </a:r>
            <a:r>
              <a:rPr lang="en-GB" altLang="zh-TW" sz="1000" kern="1200" dirty="0" smtClean="0">
                <a:solidFill>
                  <a:schemeClr val="tx1"/>
                </a:solidFill>
                <a:latin typeface="Tahoma" pitchFamily="34" charset="0"/>
                <a:ea typeface="Tahoma" pitchFamily="34" charset="0"/>
                <a:cs typeface="Tahoma" pitchFamily="34" charset="0"/>
              </a:rPr>
              <a:t>Future Changes Survey</a:t>
            </a:r>
            <a:r>
              <a:rPr lang="zh-TW" altLang="zh-TW" sz="1000" kern="1200" dirty="0" smtClean="0">
                <a:solidFill>
                  <a:schemeClr val="tx1"/>
                </a:solidFill>
                <a:latin typeface="Tahoma" pitchFamily="34" charset="0"/>
                <a:ea typeface="Tahoma" pitchFamily="34" charset="0"/>
                <a:cs typeface="Tahoma" pitchFamily="34" charset="0"/>
              </a:rPr>
              <a:t>」</a:t>
            </a:r>
            <a:r>
              <a:rPr lang="zh-TW" altLang="en-US" sz="1000" kern="1200" dirty="0" smtClean="0">
                <a:solidFill>
                  <a:schemeClr val="tx1"/>
                </a:solidFill>
                <a:latin typeface="Tahoma" pitchFamily="34" charset="0"/>
                <a:ea typeface="Tahoma" pitchFamily="34" charset="0"/>
                <a:cs typeface="Tahoma" pitchFamily="34" charset="0"/>
              </a:rPr>
              <a:t>這項</a:t>
            </a:r>
            <a:r>
              <a:rPr lang="zh-TW" altLang="zh-TW" sz="1000" kern="1200" dirty="0" smtClean="0">
                <a:solidFill>
                  <a:schemeClr val="tx1"/>
                </a:solidFill>
                <a:latin typeface="Tahoma" pitchFamily="34" charset="0"/>
                <a:ea typeface="Tahoma" pitchFamily="34" charset="0"/>
                <a:cs typeface="Tahoma" pitchFamily="34" charset="0"/>
              </a:rPr>
              <a:t>調查</a:t>
            </a:r>
            <a:r>
              <a:rPr lang="zh-TW" altLang="en-US" sz="1000" kern="1200" dirty="0" smtClean="0">
                <a:solidFill>
                  <a:schemeClr val="tx1"/>
                </a:solidFill>
                <a:latin typeface="Tahoma" pitchFamily="34" charset="0"/>
                <a:ea typeface="Tahoma" pitchFamily="34" charset="0"/>
                <a:cs typeface="Tahoma" pitchFamily="34" charset="0"/>
              </a:rPr>
              <a:t>所</a:t>
            </a:r>
            <a:r>
              <a:rPr lang="zh-TW" altLang="zh-TW" sz="1000" kern="1200" dirty="0" smtClean="0">
                <a:solidFill>
                  <a:schemeClr val="tx1"/>
                </a:solidFill>
                <a:latin typeface="Tahoma" pitchFamily="34" charset="0"/>
                <a:ea typeface="Tahoma" pitchFamily="34" charset="0"/>
                <a:cs typeface="Tahoma" pitchFamily="34" charset="0"/>
              </a:rPr>
              <a:t>取得</a:t>
            </a:r>
            <a:r>
              <a:rPr lang="zh-TW" altLang="en-US" sz="1000" kern="1200" dirty="0" smtClean="0">
                <a:solidFill>
                  <a:schemeClr val="tx1"/>
                </a:solidFill>
                <a:latin typeface="Tahoma" pitchFamily="34" charset="0"/>
                <a:ea typeface="Tahoma" pitchFamily="34" charset="0"/>
                <a:cs typeface="Tahoma" pitchFamily="34" charset="0"/>
              </a:rPr>
              <a:t>的</a:t>
            </a:r>
            <a:r>
              <a:rPr lang="zh-TW" altLang="zh-TW" sz="1000" kern="1200" dirty="0" smtClean="0">
                <a:solidFill>
                  <a:schemeClr val="tx1"/>
                </a:solidFill>
                <a:latin typeface="Tahoma" pitchFamily="34" charset="0"/>
                <a:ea typeface="Tahoma" pitchFamily="34" charset="0"/>
                <a:cs typeface="Tahoma" pitchFamily="34" charset="0"/>
              </a:rPr>
              <a:t>使用者回饋意見。</a:t>
            </a:r>
            <a:r>
              <a:rPr lang="zh-TW" altLang="en-US" sz="1000" kern="1200" dirty="0" smtClean="0">
                <a:solidFill>
                  <a:schemeClr val="tx1"/>
                </a:solidFill>
                <a:latin typeface="Tahoma" pitchFamily="34" charset="0"/>
                <a:ea typeface="Tahoma" pitchFamily="34" charset="0"/>
                <a:cs typeface="Tahoma" pitchFamily="34" charset="0"/>
              </a:rPr>
              <a:t>此份問卷針對</a:t>
            </a:r>
            <a:r>
              <a:rPr lang="zh-TW" altLang="zh-TW" sz="1000" kern="1200" dirty="0" smtClean="0">
                <a:solidFill>
                  <a:schemeClr val="tx1"/>
                </a:solidFill>
                <a:latin typeface="Tahoma" pitchFamily="34" charset="0"/>
                <a:ea typeface="Tahoma" pitchFamily="34" charset="0"/>
                <a:cs typeface="Tahoma" pitchFamily="34" charset="0"/>
              </a:rPr>
              <a:t>新版中是否</a:t>
            </a:r>
            <a:r>
              <a:rPr lang="zh-TW" altLang="en-US" sz="1000" kern="1200" dirty="0" smtClean="0">
                <a:solidFill>
                  <a:schemeClr val="tx1"/>
                </a:solidFill>
                <a:latin typeface="Tahoma" pitchFamily="34" charset="0"/>
                <a:ea typeface="Tahoma" pitchFamily="34" charset="0"/>
                <a:cs typeface="Tahoma" pitchFamily="34" charset="0"/>
              </a:rPr>
              <a:t>應</a:t>
            </a:r>
            <a:r>
              <a:rPr lang="zh-TW" altLang="zh-TW" sz="1000" kern="1200" dirty="0" smtClean="0">
                <a:solidFill>
                  <a:schemeClr val="tx1"/>
                </a:solidFill>
                <a:latin typeface="Tahoma" pitchFamily="34" charset="0"/>
                <a:ea typeface="Tahoma" pitchFamily="34" charset="0"/>
                <a:cs typeface="Tahoma" pitchFamily="34" charset="0"/>
              </a:rPr>
              <a:t>增加部分新規</a:t>
            </a:r>
            <a:r>
              <a:rPr lang="zh-TW" altLang="en-US" sz="1000" kern="1200" dirty="0" smtClean="0">
                <a:solidFill>
                  <a:schemeClr val="tx1"/>
                </a:solidFill>
                <a:latin typeface="Tahoma" pitchFamily="34" charset="0"/>
                <a:ea typeface="Tahoma" pitchFamily="34" charset="0"/>
                <a:cs typeface="Tahoma" pitchFamily="34" charset="0"/>
              </a:rPr>
              <a:t>訂</a:t>
            </a:r>
            <a:r>
              <a:rPr lang="zh-TW" altLang="zh-TW" sz="1000" kern="1200" dirty="0" smtClean="0">
                <a:solidFill>
                  <a:schemeClr val="tx1"/>
                </a:solidFill>
                <a:latin typeface="Tahoma" pitchFamily="34" charset="0"/>
                <a:ea typeface="Tahoma" pitchFamily="34" charset="0"/>
                <a:cs typeface="Tahoma" pitchFamily="34" charset="0"/>
              </a:rPr>
              <a:t>，</a:t>
            </a:r>
            <a:r>
              <a:rPr lang="zh-TW" altLang="en-US" sz="1000" kern="1200" dirty="0" smtClean="0">
                <a:solidFill>
                  <a:schemeClr val="tx1"/>
                </a:solidFill>
                <a:latin typeface="Tahoma" pitchFamily="34" charset="0"/>
                <a:ea typeface="Tahoma" pitchFamily="34" charset="0"/>
                <a:cs typeface="Tahoma" pitchFamily="34" charset="0"/>
              </a:rPr>
              <a:t>以及受訪者如何看待新的</a:t>
            </a:r>
            <a:r>
              <a:rPr lang="zh-TW" altLang="zh-TW" sz="1000" kern="1200" dirty="0" smtClean="0">
                <a:solidFill>
                  <a:schemeClr val="tx1"/>
                </a:solidFill>
                <a:latin typeface="Tahoma" pitchFamily="34" charset="0"/>
                <a:ea typeface="Tahoma" pitchFamily="34" charset="0"/>
                <a:cs typeface="Tahoma" pitchFamily="34" charset="0"/>
              </a:rPr>
              <a:t>環境管理系統模式及方</a:t>
            </a:r>
            <a:r>
              <a:rPr lang="zh-TW" altLang="en-US" sz="1000" kern="1200" dirty="0" smtClean="0">
                <a:solidFill>
                  <a:schemeClr val="tx1"/>
                </a:solidFill>
                <a:latin typeface="Tahoma" pitchFamily="34" charset="0"/>
                <a:ea typeface="Tahoma" pitchFamily="34" charset="0"/>
                <a:cs typeface="Tahoma" pitchFamily="34" charset="0"/>
              </a:rPr>
              <a:t>法進行調查</a:t>
            </a:r>
            <a:r>
              <a:rPr lang="zh-TW" altLang="zh-TW" sz="1000" kern="1200" dirty="0" smtClean="0">
                <a:solidFill>
                  <a:schemeClr val="tx1"/>
                </a:solidFill>
                <a:latin typeface="Tahoma" pitchFamily="34" charset="0"/>
                <a:ea typeface="Tahoma" pitchFamily="34" charset="0"/>
                <a:cs typeface="Tahoma" pitchFamily="34" charset="0"/>
              </a:rPr>
              <a:t>。</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主要的改變包括</a:t>
            </a:r>
            <a:endParaRPr lang="en-US"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改變條文架構以利整合其他</a:t>
            </a:r>
            <a:r>
              <a:rPr lang="zh-TW" altLang="zh-TW" sz="1000" kern="1200" dirty="0" smtClean="0">
                <a:solidFill>
                  <a:schemeClr val="tx1"/>
                </a:solidFill>
                <a:latin typeface="Tahoma" pitchFamily="34" charset="0"/>
                <a:ea typeface="Tahoma" pitchFamily="34" charset="0"/>
                <a:cs typeface="Tahoma" pitchFamily="34" charset="0"/>
              </a:rPr>
              <a:t>管理系統</a:t>
            </a:r>
            <a:r>
              <a:rPr lang="zh-TW" altLang="en-US" sz="1000" kern="1200" dirty="0" smtClean="0">
                <a:solidFill>
                  <a:schemeClr val="tx1"/>
                </a:solidFill>
                <a:latin typeface="Tahoma" pitchFamily="34" charset="0"/>
                <a:ea typeface="Tahoma" pitchFamily="34" charset="0"/>
                <a:cs typeface="Tahoma" pitchFamily="34" charset="0"/>
              </a:rPr>
              <a:t>，</a:t>
            </a:r>
            <a:r>
              <a:rPr lang="zh-TW" altLang="zh-TW" sz="1000" kern="1200" dirty="0" smtClean="0">
                <a:solidFill>
                  <a:schemeClr val="tx1"/>
                </a:solidFill>
                <a:latin typeface="Tahoma" pitchFamily="34" charset="0"/>
                <a:ea typeface="Tahoma" pitchFamily="34" charset="0"/>
                <a:cs typeface="Tahoma" pitchFamily="34" charset="0"/>
              </a:rPr>
              <a:t>並確保組織</a:t>
            </a:r>
            <a:r>
              <a:rPr lang="zh-TW" altLang="en-US" sz="1000" kern="1200" dirty="0" smtClean="0">
                <a:solidFill>
                  <a:schemeClr val="tx1"/>
                </a:solidFill>
                <a:latin typeface="Tahoma" pitchFamily="34" charset="0"/>
                <a:ea typeface="Tahoma" pitchFamily="34" charset="0"/>
                <a:cs typeface="Tahoma" pitchFamily="34" charset="0"/>
              </a:rPr>
              <a:t>擁有一套整體性的</a:t>
            </a:r>
            <a:r>
              <a:rPr lang="zh-TW" altLang="zh-TW" sz="1000" kern="1200" dirty="0" smtClean="0">
                <a:solidFill>
                  <a:schemeClr val="tx1"/>
                </a:solidFill>
                <a:latin typeface="Tahoma" pitchFamily="34" charset="0"/>
                <a:ea typeface="Tahoma" pitchFamily="34" charset="0"/>
                <a:cs typeface="Tahoma" pitchFamily="34" charset="0"/>
              </a:rPr>
              <a:t>作法</a:t>
            </a:r>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強化</a:t>
            </a:r>
            <a:r>
              <a:rPr lang="zh-TW" altLang="zh-TW" sz="1000" kern="1200" dirty="0" smtClean="0">
                <a:solidFill>
                  <a:schemeClr val="tx1"/>
                </a:solidFill>
                <a:latin typeface="Tahoma" pitchFamily="34" charset="0"/>
                <a:ea typeface="Tahoma" pitchFamily="34" charset="0"/>
                <a:cs typeface="Tahoma" pitchFamily="34" charset="0"/>
              </a:rPr>
              <a:t>領導階層或</a:t>
            </a:r>
            <a:r>
              <a:rPr lang="zh-TW" altLang="en-US" sz="1000" kern="1200" dirty="0" smtClean="0">
                <a:solidFill>
                  <a:schemeClr val="tx1"/>
                </a:solidFill>
                <a:latin typeface="Tahoma" pitchFamily="34" charset="0"/>
                <a:ea typeface="Tahoma" pitchFamily="34" charset="0"/>
                <a:cs typeface="Tahoma" pitchFamily="34" charset="0"/>
              </a:rPr>
              <a:t>高階主管</a:t>
            </a:r>
            <a:r>
              <a:rPr lang="zh-TW" altLang="zh-TW" sz="1000" kern="1200" dirty="0" smtClean="0">
                <a:solidFill>
                  <a:schemeClr val="tx1"/>
                </a:solidFill>
                <a:latin typeface="Tahoma" pitchFamily="34" charset="0"/>
                <a:ea typeface="Tahoma" pitchFamily="34" charset="0"/>
                <a:cs typeface="Tahoma" pitchFamily="34" charset="0"/>
              </a:rPr>
              <a:t>的參與</a:t>
            </a:r>
            <a:r>
              <a:rPr lang="zh-TW" altLang="en-US" sz="1000" kern="1200" dirty="0" smtClean="0">
                <a:solidFill>
                  <a:schemeClr val="tx1"/>
                </a:solidFill>
                <a:latin typeface="Tahoma" pitchFamily="34" charset="0"/>
                <a:ea typeface="Tahoma" pitchFamily="34" charset="0"/>
                <a:cs typeface="Tahoma" pitchFamily="34" charset="0"/>
              </a:rPr>
              <a:t>度</a:t>
            </a:r>
            <a:r>
              <a:rPr lang="zh-TW" altLang="zh-TW" sz="1000" kern="1200" dirty="0" smtClean="0">
                <a:solidFill>
                  <a:schemeClr val="tx1"/>
                </a:solidFill>
                <a:latin typeface="Tahoma" pitchFamily="34" charset="0"/>
                <a:ea typeface="Tahoma" pitchFamily="34" charset="0"/>
                <a:cs typeface="Tahoma" pitchFamily="34" charset="0"/>
              </a:rPr>
              <a:t>。</a:t>
            </a:r>
            <a:r>
              <a:rPr lang="zh-TW" altLang="en-US" sz="1000" kern="1200" dirty="0" smtClean="0">
                <a:solidFill>
                  <a:schemeClr val="tx1"/>
                </a:solidFill>
                <a:latin typeface="Tahoma" pitchFamily="34" charset="0"/>
                <a:ea typeface="Tahoma" pitchFamily="34" charset="0"/>
                <a:cs typeface="Tahoma" pitchFamily="34" charset="0"/>
              </a:rPr>
              <a:t>當組織</a:t>
            </a:r>
            <a:r>
              <a:rPr lang="zh-TW" altLang="zh-TW" sz="1000" kern="1200" dirty="0" smtClean="0">
                <a:solidFill>
                  <a:schemeClr val="tx1"/>
                </a:solidFill>
                <a:latin typeface="Tahoma" pitchFamily="34" charset="0"/>
                <a:ea typeface="Tahoma" pitchFamily="34" charset="0"/>
                <a:cs typeface="Tahoma" pitchFamily="34" charset="0"/>
              </a:rPr>
              <a:t>採用新標準時，必須獲得</a:t>
            </a:r>
            <a:r>
              <a:rPr lang="zh-TW" altLang="en-US" sz="1000" kern="1200" dirty="0" smtClean="0">
                <a:solidFill>
                  <a:schemeClr val="tx1"/>
                </a:solidFill>
                <a:latin typeface="Tahoma" pitchFamily="34" charset="0"/>
                <a:ea typeface="Tahoma" pitchFamily="34" charset="0"/>
                <a:cs typeface="Tahoma" pitchFamily="34" charset="0"/>
              </a:rPr>
              <a:t>內部</a:t>
            </a:r>
            <a:r>
              <a:rPr lang="zh-TW" altLang="zh-TW" sz="1000" kern="1200" dirty="0" smtClean="0">
                <a:solidFill>
                  <a:schemeClr val="tx1"/>
                </a:solidFill>
                <a:latin typeface="Tahoma" pitchFamily="34" charset="0"/>
                <a:ea typeface="Tahoma" pitchFamily="34" charset="0"/>
                <a:cs typeface="Tahoma" pitchFamily="34" charset="0"/>
              </a:rPr>
              <a:t>更多的承諾、響應、積極支持和意見</a:t>
            </a:r>
            <a:r>
              <a:rPr lang="zh-TW" altLang="en-US" sz="1000" kern="1200" dirty="0" smtClean="0">
                <a:solidFill>
                  <a:schemeClr val="tx1"/>
                </a:solidFill>
                <a:latin typeface="Tahoma" pitchFamily="34" charset="0"/>
                <a:ea typeface="Tahoma" pitchFamily="34" charset="0"/>
                <a:cs typeface="Tahoma" pitchFamily="34" charset="0"/>
              </a:rPr>
              <a:t>回饋</a:t>
            </a:r>
            <a:r>
              <a:rPr lang="zh-TW" altLang="zh-TW" sz="1000" kern="1200" dirty="0" smtClean="0">
                <a:solidFill>
                  <a:schemeClr val="tx1"/>
                </a:solidFill>
                <a:latin typeface="Tahoma" pitchFamily="34" charset="0"/>
                <a:ea typeface="Tahoma" pitchFamily="34" charset="0"/>
                <a:cs typeface="Tahoma" pitchFamily="34" charset="0"/>
              </a:rPr>
              <a:t>。高層的投入對於環境管理系統成功與否非常重要，</a:t>
            </a:r>
            <a:r>
              <a:rPr lang="zh-TW" altLang="en-US" sz="1000" kern="1200" dirty="0" smtClean="0">
                <a:solidFill>
                  <a:schemeClr val="tx1"/>
                </a:solidFill>
                <a:latin typeface="Tahoma" pitchFamily="34" charset="0"/>
                <a:ea typeface="Tahoma" pitchFamily="34" charset="0"/>
                <a:cs typeface="Tahoma" pitchFamily="34" charset="0"/>
              </a:rPr>
              <a:t>而</a:t>
            </a:r>
            <a:r>
              <a:rPr lang="zh-TW" altLang="zh-TW" sz="1000" kern="1200" dirty="0" smtClean="0">
                <a:solidFill>
                  <a:schemeClr val="tx1"/>
                </a:solidFill>
                <a:latin typeface="Tahoma" pitchFamily="34" charset="0"/>
                <a:ea typeface="Tahoma" pitchFamily="34" charset="0"/>
                <a:cs typeface="Tahoma" pitchFamily="34" charset="0"/>
              </a:rPr>
              <a:t>他們亦將直接或間接負起具體責任。這些變化有助於提昇環境管理系統之可見度，並</a:t>
            </a:r>
            <a:r>
              <a:rPr lang="zh-TW" altLang="en-US" sz="1000" kern="1200" dirty="0" smtClean="0">
                <a:solidFill>
                  <a:schemeClr val="tx1"/>
                </a:solidFill>
                <a:latin typeface="Tahoma" pitchFamily="34" charset="0"/>
                <a:ea typeface="Tahoma" pitchFamily="34" charset="0"/>
                <a:cs typeface="Tahoma" pitchFamily="34" charset="0"/>
              </a:rPr>
              <a:t>能</a:t>
            </a:r>
            <a:r>
              <a:rPr lang="zh-TW" altLang="zh-TW" sz="1000" kern="1200" dirty="0" smtClean="0">
                <a:solidFill>
                  <a:schemeClr val="tx1"/>
                </a:solidFill>
                <a:latin typeface="Tahoma" pitchFamily="34" charset="0"/>
                <a:ea typeface="Tahoma" pitchFamily="34" charset="0"/>
                <a:cs typeface="Tahoma" pitchFamily="34" charset="0"/>
              </a:rPr>
              <a:t>確保</a:t>
            </a:r>
            <a:r>
              <a:rPr lang="zh-TW" altLang="en-US" sz="1000" kern="1200" dirty="0" smtClean="0">
                <a:solidFill>
                  <a:schemeClr val="tx1"/>
                </a:solidFill>
                <a:latin typeface="Tahoma" pitchFamily="34" charset="0"/>
                <a:ea typeface="Tahoma" pitchFamily="34" charset="0"/>
                <a:cs typeface="Tahoma" pitchFamily="34" charset="0"/>
              </a:rPr>
              <a:t>高階主管</a:t>
            </a:r>
            <a:r>
              <a:rPr lang="zh-TW" altLang="zh-TW" sz="1000" kern="1200" dirty="0" smtClean="0">
                <a:solidFill>
                  <a:schemeClr val="tx1"/>
                </a:solidFill>
                <a:latin typeface="Tahoma" pitchFamily="34" charset="0"/>
                <a:ea typeface="Tahoma" pitchFamily="34" charset="0"/>
                <a:cs typeface="Tahoma" pitchFamily="34" charset="0"/>
              </a:rPr>
              <a:t>從策略、技術和執行層面來審視此系統</a:t>
            </a:r>
            <a:r>
              <a:rPr lang="en-US" altLang="zh-TW" sz="1000" kern="1200" dirty="0" smtClean="0">
                <a:solidFill>
                  <a:schemeClr val="tx1"/>
                </a:solidFill>
                <a:latin typeface="Tahoma" pitchFamily="34" charset="0"/>
                <a:ea typeface="Tahoma" pitchFamily="34" charset="0"/>
                <a:cs typeface="Tahoma" pitchFamily="34" charset="0"/>
              </a:rPr>
              <a:t> -</a:t>
            </a:r>
            <a:r>
              <a:rPr lang="zh-TW" altLang="zh-TW" sz="1000" kern="1200" dirty="0" smtClean="0">
                <a:solidFill>
                  <a:schemeClr val="tx1"/>
                </a:solidFill>
                <a:latin typeface="Tahoma" pitchFamily="34" charset="0"/>
                <a:ea typeface="Tahoma" pitchFamily="34" charset="0"/>
                <a:cs typeface="Tahoma" pitchFamily="34" charset="0"/>
              </a:rPr>
              <a:t>不再視</a:t>
            </a:r>
            <a:r>
              <a:rPr lang="zh-TW" altLang="en-US" sz="1000" kern="1200" dirty="0" smtClean="0">
                <a:solidFill>
                  <a:schemeClr val="tx1"/>
                </a:solidFill>
                <a:latin typeface="Tahoma" pitchFamily="34" charset="0"/>
                <a:ea typeface="Tahoma" pitchFamily="34" charset="0"/>
                <a:cs typeface="Tahoma" pitchFamily="34" charset="0"/>
              </a:rPr>
              <a:t>其</a:t>
            </a:r>
            <a:r>
              <a:rPr lang="zh-TW" altLang="zh-TW" sz="1000" kern="1200" dirty="0" smtClean="0">
                <a:solidFill>
                  <a:schemeClr val="tx1"/>
                </a:solidFill>
                <a:latin typeface="Tahoma" pitchFamily="34" charset="0"/>
                <a:ea typeface="Tahoma" pitchFamily="34" charset="0"/>
                <a:cs typeface="Tahoma" pitchFamily="34" charset="0"/>
              </a:rPr>
              <a:t>為業務會議中的附帶議程而已。</a:t>
            </a:r>
          </a:p>
          <a:p>
            <a:endParaRPr lang="en-GB" baseline="0" dirty="0" smtClean="0"/>
          </a:p>
          <a:p>
            <a:r>
              <a:rPr lang="zh-TW" altLang="zh-TW" sz="1000" kern="1200" dirty="0" smtClean="0">
                <a:solidFill>
                  <a:schemeClr val="tx1"/>
                </a:solidFill>
                <a:latin typeface="Tahoma" pitchFamily="34" charset="0"/>
                <a:ea typeface="Tahoma" pitchFamily="34" charset="0"/>
                <a:cs typeface="Tahoma" pitchFamily="34" charset="0"/>
              </a:rPr>
              <a:t>最後，加</a:t>
            </a:r>
            <a:r>
              <a:rPr lang="zh-TW" altLang="en-US" sz="1000" kern="1200" dirty="0" smtClean="0">
                <a:solidFill>
                  <a:schemeClr val="tx1"/>
                </a:solidFill>
                <a:latin typeface="Tahoma" pitchFamily="34" charset="0"/>
                <a:ea typeface="Tahoma" pitchFamily="34" charset="0"/>
                <a:cs typeface="Tahoma" pitchFamily="34" charset="0"/>
              </a:rPr>
              <a:t>強</a:t>
            </a:r>
            <a:r>
              <a:rPr lang="zh-TW" altLang="zh-TW" sz="1000" kern="1200" dirty="0" smtClean="0">
                <a:solidFill>
                  <a:schemeClr val="tx1"/>
                </a:solidFill>
                <a:latin typeface="Tahoma" pitchFamily="34" charset="0"/>
                <a:ea typeface="Tahoma" pitchFamily="34" charset="0"/>
                <a:cs typeface="Tahoma" pitchFamily="34" charset="0"/>
              </a:rPr>
              <a:t>「生命週期」概念</a:t>
            </a:r>
            <a:r>
              <a:rPr lang="zh-TW" altLang="en-US" sz="1000" kern="1200" dirty="0" smtClean="0">
                <a:solidFill>
                  <a:schemeClr val="tx1"/>
                </a:solidFill>
                <a:latin typeface="Tahoma" pitchFamily="34" charset="0"/>
                <a:ea typeface="Tahoma" pitchFamily="34" charset="0"/>
                <a:cs typeface="Tahoma" pitchFamily="34" charset="0"/>
              </a:rPr>
              <a:t>，</a:t>
            </a:r>
            <a:r>
              <a:rPr lang="zh-TW" altLang="zh-TW" sz="1000" kern="1200" dirty="0" smtClean="0">
                <a:solidFill>
                  <a:schemeClr val="tx1"/>
                </a:solidFill>
                <a:latin typeface="Tahoma" pitchFamily="34" charset="0"/>
                <a:ea typeface="Tahoma" pitchFamily="34" charset="0"/>
                <a:cs typeface="Tahoma" pitchFamily="34" charset="0"/>
              </a:rPr>
              <a:t>因</a:t>
            </a:r>
            <a:r>
              <a:rPr lang="zh-TW" altLang="en-US" sz="1000" kern="1200" dirty="0" smtClean="0">
                <a:solidFill>
                  <a:schemeClr val="tx1"/>
                </a:solidFill>
                <a:latin typeface="Tahoma" pitchFamily="34" charset="0"/>
                <a:ea typeface="Tahoma" pitchFamily="34" charset="0"/>
                <a:cs typeface="Tahoma" pitchFamily="34" charset="0"/>
              </a:rPr>
              <a:t>這</a:t>
            </a:r>
            <a:r>
              <a:rPr lang="zh-TW" altLang="zh-TW" sz="1000" kern="1200" dirty="0" smtClean="0">
                <a:solidFill>
                  <a:schemeClr val="tx1"/>
                </a:solidFill>
                <a:latin typeface="Tahoma" pitchFamily="34" charset="0"/>
                <a:ea typeface="Tahoma" pitchFamily="34" charset="0"/>
                <a:cs typeface="Tahoma" pitchFamily="34" charset="0"/>
              </a:rPr>
              <a:t>對環境管理系統有直接的影響。新版</a:t>
            </a:r>
            <a:r>
              <a:rPr lang="zh-TW" altLang="en-US" sz="1000" kern="1200" dirty="0" smtClean="0">
                <a:solidFill>
                  <a:schemeClr val="tx1"/>
                </a:solidFill>
                <a:latin typeface="Tahoma" pitchFamily="34" charset="0"/>
                <a:ea typeface="Tahoma" pitchFamily="34" charset="0"/>
                <a:cs typeface="Tahoma" pitchFamily="34" charset="0"/>
              </a:rPr>
              <a:t>也著重</a:t>
            </a:r>
            <a:r>
              <a:rPr lang="zh-TW" altLang="zh-TW" sz="1000" kern="1200" dirty="0" smtClean="0">
                <a:solidFill>
                  <a:schemeClr val="tx1"/>
                </a:solidFill>
                <a:latin typeface="Tahoma" pitchFamily="34" charset="0"/>
                <a:ea typeface="Tahoma" pitchFamily="34" charset="0"/>
                <a:cs typeface="Tahoma" pitchFamily="34" charset="0"/>
              </a:rPr>
              <a:t>於組織如何控制變化和將特定工作委外處理</a:t>
            </a:r>
            <a:endParaRPr lang="en-US" altLang="zh-TW" sz="1000" kern="1200" dirty="0" smtClean="0">
              <a:solidFill>
                <a:schemeClr val="tx1"/>
              </a:solidFill>
              <a:latin typeface="Tahoma" pitchFamily="34" charset="0"/>
              <a:ea typeface="Tahoma" pitchFamily="34" charset="0"/>
              <a:cs typeface="Tahoma" pitchFamily="34" charset="0"/>
            </a:endParaRP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在現今不斷變化的世界中</a:t>
            </a:r>
            <a:r>
              <a:rPr lang="en-US" altLang="zh-TW" sz="1000" kern="1200" dirty="0" smtClean="0">
                <a:solidFill>
                  <a:schemeClr val="tx1"/>
                </a:solidFill>
                <a:latin typeface="Tahoma" pitchFamily="34" charset="0"/>
                <a:ea typeface="Tahoma" pitchFamily="34" charset="0"/>
                <a:cs typeface="Tahoma" pitchFamily="34" charset="0"/>
              </a:rPr>
              <a:t> - </a:t>
            </a:r>
            <a:r>
              <a:rPr lang="zh-TW" altLang="zh-TW" sz="1000" kern="1200" dirty="0" smtClean="0">
                <a:solidFill>
                  <a:schemeClr val="tx1"/>
                </a:solidFill>
                <a:latin typeface="Tahoma" pitchFamily="34" charset="0"/>
                <a:ea typeface="Tahoma" pitchFamily="34" charset="0"/>
                <a:cs typeface="Tahoma" pitchFamily="34" charset="0"/>
              </a:rPr>
              <a:t>無論從科技角度、或是</a:t>
            </a:r>
            <a:r>
              <a:rPr lang="zh-TW" altLang="en-US" sz="1000" kern="1200" dirty="0" smtClean="0">
                <a:solidFill>
                  <a:schemeClr val="tx1"/>
                </a:solidFill>
                <a:latin typeface="Tahoma" pitchFamily="34" charset="0"/>
                <a:ea typeface="Tahoma" pitchFamily="34" charset="0"/>
                <a:cs typeface="Tahoma" pitchFamily="34" charset="0"/>
              </a:rPr>
              <a:t>組織</a:t>
            </a:r>
            <a:r>
              <a:rPr lang="zh-TW" altLang="zh-TW" sz="1000" kern="1200" dirty="0" smtClean="0">
                <a:solidFill>
                  <a:schemeClr val="tx1"/>
                </a:solidFill>
                <a:latin typeface="Tahoma" pitchFamily="34" charset="0"/>
                <a:ea typeface="Tahoma" pitchFamily="34" charset="0"/>
                <a:cs typeface="Tahoma" pitchFamily="34" charset="0"/>
              </a:rPr>
              <a:t>的態度</a:t>
            </a:r>
            <a:r>
              <a:rPr lang="zh-TW" altLang="en-US" sz="1000" kern="1200" dirty="0" smtClean="0">
                <a:solidFill>
                  <a:schemeClr val="tx1"/>
                </a:solidFill>
                <a:latin typeface="Tahoma" pitchFamily="34" charset="0"/>
                <a:ea typeface="Tahoma" pitchFamily="34" charset="0"/>
                <a:cs typeface="Tahoma" pitchFamily="34" charset="0"/>
              </a:rPr>
              <a:t>來說</a:t>
            </a:r>
            <a:r>
              <a:rPr lang="zh-TW" altLang="zh-TW" sz="1000" kern="1200" dirty="0" smtClean="0">
                <a:solidFill>
                  <a:schemeClr val="tx1"/>
                </a:solidFill>
                <a:latin typeface="Tahoma" pitchFamily="34" charset="0"/>
                <a:ea typeface="Tahoma" pitchFamily="34" charset="0"/>
                <a:cs typeface="Tahoma" pitchFamily="34" charset="0"/>
              </a:rPr>
              <a:t>，</a:t>
            </a:r>
            <a:r>
              <a:rPr lang="zh-TW" altLang="en-US" sz="1000" kern="1200" dirty="0" smtClean="0">
                <a:solidFill>
                  <a:schemeClr val="tx1"/>
                </a:solidFill>
                <a:latin typeface="Tahoma" pitchFamily="34" charset="0"/>
                <a:ea typeface="Tahoma" pitchFamily="34" charset="0"/>
                <a:cs typeface="Tahoma" pitchFamily="34" charset="0"/>
              </a:rPr>
              <a:t>各方</a:t>
            </a:r>
            <a:r>
              <a:rPr lang="zh-TW" altLang="zh-TW" sz="1000" kern="1200" dirty="0" smtClean="0">
                <a:solidFill>
                  <a:schemeClr val="tx1"/>
                </a:solidFill>
                <a:latin typeface="Tahoma" pitchFamily="34" charset="0"/>
                <a:ea typeface="Tahoma" pitchFamily="34" charset="0"/>
                <a:cs typeface="Tahoma" pitchFamily="34" charset="0"/>
              </a:rPr>
              <a:t>均更加了解永續發展對周圍環境帶來的影響以及給與客戶的觀感。因此，一致認為有必要修訂當前的</a:t>
            </a:r>
            <a:r>
              <a:rPr lang="en-US"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 </a:t>
            </a:r>
            <a:r>
              <a:rPr lang="en-US" altLang="zh-TW" sz="1000" kern="1200" dirty="0" smtClean="0">
                <a:solidFill>
                  <a:schemeClr val="tx1"/>
                </a:solidFill>
                <a:latin typeface="Tahoma" pitchFamily="34" charset="0"/>
                <a:ea typeface="Tahoma" pitchFamily="34" charset="0"/>
                <a:cs typeface="Tahoma" pitchFamily="34" charset="0"/>
              </a:rPr>
              <a:t>14001</a:t>
            </a:r>
            <a:r>
              <a:rPr lang="zh-TW" altLang="zh-TW" sz="1000" kern="1200" dirty="0" smtClean="0">
                <a:solidFill>
                  <a:schemeClr val="tx1"/>
                </a:solidFill>
                <a:latin typeface="Tahoma" pitchFamily="34" charset="0"/>
                <a:ea typeface="Tahoma" pitchFamily="34" charset="0"/>
                <a:cs typeface="Tahoma" pitchFamily="34" charset="0"/>
              </a:rPr>
              <a:t>環境管理系統。此外，通用於所有的管理系統之共</a:t>
            </a:r>
            <a:r>
              <a:rPr lang="zh-TW" altLang="en-US" sz="1000" kern="1200" dirty="0" smtClean="0">
                <a:solidFill>
                  <a:schemeClr val="tx1"/>
                </a:solidFill>
                <a:latin typeface="Tahoma" pitchFamily="34" charset="0"/>
                <a:ea typeface="Tahoma" pitchFamily="34" charset="0"/>
                <a:cs typeface="Tahoma" pitchFamily="34" charset="0"/>
              </a:rPr>
              <a:t>通</a:t>
            </a:r>
            <a:r>
              <a:rPr lang="zh-TW" altLang="zh-TW" sz="1000" kern="1200" dirty="0" smtClean="0">
                <a:solidFill>
                  <a:schemeClr val="tx1"/>
                </a:solidFill>
                <a:latin typeface="Tahoma" pitchFamily="34" charset="0"/>
                <a:ea typeface="Tahoma" pitchFamily="34" charset="0"/>
                <a:cs typeface="Tahoma" pitchFamily="34" charset="0"/>
              </a:rPr>
              <a:t>格式將使各項標準更加容易執行。</a:t>
            </a:r>
            <a:endParaRPr lang="en-US" altLang="zh-TW" sz="1000" kern="1200" dirty="0" smtClean="0">
              <a:solidFill>
                <a:schemeClr val="tx1"/>
              </a:solidFill>
              <a:latin typeface="Tahoma" pitchFamily="34" charset="0"/>
              <a:ea typeface="Tahoma" pitchFamily="34" charset="0"/>
              <a:cs typeface="Tahoma" pitchFamily="34" charset="0"/>
            </a:endParaRPr>
          </a:p>
          <a:p>
            <a:endParaRPr lang="en-GB" sz="1000" b="0" i="0" u="none" strike="noStrike" kern="1200" baseline="0" dirty="0" smtClean="0">
              <a:solidFill>
                <a:schemeClr val="tx1"/>
              </a:solidFill>
              <a:latin typeface="Tahoma" pitchFamily="34" charset="0"/>
              <a:ea typeface="Tahoma" pitchFamily="34" charset="0"/>
              <a:cs typeface="Tahoma" pitchFamily="34" charset="0"/>
            </a:endParaRP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4</a:t>
            </a:fld>
            <a:endParaRPr lang="en-US" dirty="0"/>
          </a:p>
        </p:txBody>
      </p:sp>
    </p:spTree>
    <p:extLst>
      <p:ext uri="{BB962C8B-B14F-4D97-AF65-F5344CB8AC3E}">
        <p14:creationId xmlns:p14="http://schemas.microsoft.com/office/powerpoint/2010/main" val="196501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zh-TW" altLang="zh-TW" sz="1000" kern="1200" dirty="0" smtClean="0">
                <a:solidFill>
                  <a:schemeClr val="tx1"/>
                </a:solidFill>
                <a:latin typeface="Tahoma" pitchFamily="34" charset="0"/>
                <a:ea typeface="Tahoma" pitchFamily="34" charset="0"/>
                <a:cs typeface="Tahoma" pitchFamily="34" charset="0"/>
              </a:rPr>
              <a:t>自問世以來，</a:t>
            </a:r>
            <a:r>
              <a:rPr lang="en-GB" altLang="zh-TW" sz="1000" kern="1200" dirty="0" smtClean="0">
                <a:solidFill>
                  <a:schemeClr val="tx1"/>
                </a:solidFill>
                <a:latin typeface="Tahoma" pitchFamily="34" charset="0"/>
                <a:ea typeface="Tahoma" pitchFamily="34" charset="0"/>
                <a:cs typeface="Tahoma" pitchFamily="34" charset="0"/>
              </a:rPr>
              <a:t>ISO</a:t>
            </a:r>
            <a:r>
              <a:rPr lang="zh-TW" altLang="en-US" sz="1000" kern="1200" dirty="0" smtClean="0">
                <a:solidFill>
                  <a:schemeClr val="tx1"/>
                </a:solidFill>
                <a:latin typeface="Tahoma" pitchFamily="34" charset="0"/>
                <a:ea typeface="Tahoma" pitchFamily="34" charset="0"/>
                <a:cs typeface="Tahoma" pitchFamily="34" charset="0"/>
              </a:rPr>
              <a:t> </a:t>
            </a:r>
            <a:r>
              <a:rPr lang="en-GB" altLang="zh-TW" sz="1000" kern="1200" dirty="0" smtClean="0">
                <a:solidFill>
                  <a:schemeClr val="tx1"/>
                </a:solidFill>
                <a:latin typeface="Tahoma" pitchFamily="34" charset="0"/>
                <a:ea typeface="Tahoma" pitchFamily="34" charset="0"/>
                <a:cs typeface="Tahoma" pitchFamily="34" charset="0"/>
              </a:rPr>
              <a:t>14001</a:t>
            </a:r>
            <a:r>
              <a:rPr lang="zh-TW" altLang="zh-TW" sz="1000" kern="1200" dirty="0" smtClean="0">
                <a:solidFill>
                  <a:schemeClr val="tx1"/>
                </a:solidFill>
                <a:latin typeface="Tahoma" pitchFamily="34" charset="0"/>
                <a:ea typeface="Tahoma" pitchFamily="34" charset="0"/>
                <a:cs typeface="Tahoma" pitchFamily="34" charset="0"/>
              </a:rPr>
              <a:t>已</a:t>
            </a:r>
            <a:r>
              <a:rPr lang="zh-TW" altLang="en-US" sz="1000" kern="1200" dirty="0" smtClean="0">
                <a:solidFill>
                  <a:schemeClr val="tx1"/>
                </a:solidFill>
                <a:latin typeface="Tahoma" pitchFamily="34" charset="0"/>
                <a:ea typeface="Tahoma" pitchFamily="34" charset="0"/>
                <a:cs typeface="Tahoma" pitchFamily="34" charset="0"/>
              </a:rPr>
              <a:t>於</a:t>
            </a:r>
            <a:r>
              <a:rPr lang="zh-TW" altLang="zh-TW" sz="1000" kern="1200" dirty="0" smtClean="0">
                <a:solidFill>
                  <a:schemeClr val="tx1"/>
                </a:solidFill>
                <a:latin typeface="Tahoma" pitchFamily="34" charset="0"/>
                <a:ea typeface="Tahoma" pitchFamily="34" charset="0"/>
                <a:cs typeface="Tahoma" pitchFamily="34" charset="0"/>
              </a:rPr>
              <a:t>世界各地幫助數以千計的組織，</a:t>
            </a:r>
            <a:r>
              <a:rPr lang="zh-TW" altLang="en-US" sz="1000" kern="1200" dirty="0" smtClean="0">
                <a:solidFill>
                  <a:schemeClr val="tx1"/>
                </a:solidFill>
                <a:latin typeface="Tahoma" pitchFamily="34" charset="0"/>
                <a:ea typeface="Tahoma" pitchFamily="34" charset="0"/>
                <a:cs typeface="Tahoma" pitchFamily="34" charset="0"/>
              </a:rPr>
              <a:t>提升</a:t>
            </a:r>
            <a:r>
              <a:rPr lang="zh-TW" altLang="zh-TW" sz="1000" kern="1200" dirty="0" smtClean="0">
                <a:solidFill>
                  <a:schemeClr val="tx1"/>
                </a:solidFill>
                <a:latin typeface="Tahoma" pitchFamily="34" charset="0"/>
                <a:ea typeface="Tahoma" pitchFamily="34" charset="0"/>
                <a:cs typeface="Tahoma" pitchFamily="34" charset="0"/>
              </a:rPr>
              <a:t>他們的環保</a:t>
            </a:r>
            <a:r>
              <a:rPr lang="zh-TW" altLang="en-US" sz="1000" kern="1200" dirty="0" smtClean="0">
                <a:solidFill>
                  <a:schemeClr val="tx1"/>
                </a:solidFill>
                <a:latin typeface="Tahoma" pitchFamily="34" charset="0"/>
                <a:ea typeface="Tahoma" pitchFamily="34" charset="0"/>
                <a:cs typeface="Tahoma" pitchFamily="34" charset="0"/>
              </a:rPr>
              <a:t>績效</a:t>
            </a:r>
            <a:r>
              <a:rPr lang="zh-TW" altLang="zh-TW" sz="1000" kern="1200" dirty="0" smtClean="0">
                <a:solidFill>
                  <a:schemeClr val="tx1"/>
                </a:solidFill>
                <a:latin typeface="Tahoma" pitchFamily="34" charset="0"/>
                <a:ea typeface="Tahoma" pitchFamily="34" charset="0"/>
                <a:cs typeface="Tahoma" pitchFamily="34" charset="0"/>
              </a:rPr>
              <a:t>。</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上</a:t>
            </a:r>
            <a:r>
              <a:rPr lang="zh-TW" altLang="zh-TW" sz="1000" kern="1200" dirty="0" smtClean="0">
                <a:solidFill>
                  <a:schemeClr val="tx1"/>
                </a:solidFill>
                <a:latin typeface="Tahoma" pitchFamily="34" charset="0"/>
                <a:ea typeface="Tahoma" pitchFamily="34" charset="0"/>
                <a:cs typeface="Tahoma" pitchFamily="34" charset="0"/>
              </a:rPr>
              <a:t>述</a:t>
            </a:r>
            <a:r>
              <a:rPr lang="zh-TW" altLang="en-US" sz="1000" kern="1200" dirty="0" smtClean="0">
                <a:solidFill>
                  <a:schemeClr val="tx1"/>
                </a:solidFill>
                <a:latin typeface="Tahoma" pitchFamily="34" charset="0"/>
                <a:ea typeface="Tahoma" pitchFamily="34" charset="0"/>
                <a:cs typeface="Tahoma" pitchFamily="34" charset="0"/>
              </a:rPr>
              <a:t>所提到的</a:t>
            </a:r>
            <a:r>
              <a:rPr lang="zh-TW" altLang="zh-TW" sz="1000" kern="1200" dirty="0" smtClean="0">
                <a:solidFill>
                  <a:schemeClr val="tx1"/>
                </a:solidFill>
                <a:latin typeface="Tahoma" pitchFamily="34" charset="0"/>
                <a:ea typeface="Tahoma" pitchFamily="34" charset="0"/>
                <a:cs typeface="Tahoma" pitchFamily="34" charset="0"/>
              </a:rPr>
              <a:t>相關優勢</a:t>
            </a:r>
            <a:r>
              <a:rPr lang="zh-TW" altLang="en-US" sz="1000" kern="1200" dirty="0" smtClean="0">
                <a:solidFill>
                  <a:schemeClr val="tx1"/>
                </a:solidFill>
                <a:latin typeface="Tahoma" pitchFamily="34" charset="0"/>
                <a:ea typeface="Tahoma" pitchFamily="34" charset="0"/>
                <a:cs typeface="Tahoma" pitchFamily="34" charset="0"/>
              </a:rPr>
              <a:t>均讓各方大幅受益</a:t>
            </a:r>
            <a:r>
              <a:rPr lang="zh-TW" altLang="zh-TW" sz="1000" kern="1200" dirty="0" smtClean="0">
                <a:solidFill>
                  <a:schemeClr val="tx1"/>
                </a:solidFill>
                <a:latin typeface="Tahoma" pitchFamily="34" charset="0"/>
                <a:ea typeface="Tahoma" pitchFamily="34" charset="0"/>
                <a:cs typeface="Tahoma" pitchFamily="34" charset="0"/>
              </a:rPr>
              <a:t>，包括法規</a:t>
            </a:r>
            <a:r>
              <a:rPr lang="zh-TW" altLang="en-US" sz="1000" kern="1200" dirty="0" smtClean="0">
                <a:solidFill>
                  <a:schemeClr val="tx1"/>
                </a:solidFill>
                <a:latin typeface="Tahoma" pitchFamily="34" charset="0"/>
                <a:ea typeface="Tahoma" pitchFamily="34" charset="0"/>
                <a:cs typeface="Tahoma" pitchFamily="34" charset="0"/>
              </a:rPr>
              <a:t>遵循、</a:t>
            </a:r>
            <a:r>
              <a:rPr lang="zh-TW" altLang="zh-TW" sz="1000" kern="1200" dirty="0" smtClean="0">
                <a:solidFill>
                  <a:schemeClr val="tx1"/>
                </a:solidFill>
                <a:latin typeface="Tahoma" pitchFamily="34" charset="0"/>
                <a:ea typeface="Tahoma" pitchFamily="34" charset="0"/>
                <a:cs typeface="Tahoma" pitchFamily="34" charset="0"/>
              </a:rPr>
              <a:t>減少浪費和缺失</a:t>
            </a:r>
            <a:r>
              <a:rPr lang="zh-TW" altLang="en-US" sz="1000" kern="1200" dirty="0" smtClean="0">
                <a:solidFill>
                  <a:schemeClr val="tx1"/>
                </a:solidFill>
                <a:latin typeface="Tahoma" pitchFamily="34" charset="0"/>
                <a:ea typeface="Tahoma" pitchFamily="34" charset="0"/>
                <a:cs typeface="Tahoma" pitchFamily="34" charset="0"/>
              </a:rPr>
              <a:t>、</a:t>
            </a:r>
            <a:r>
              <a:rPr lang="zh-TW" altLang="zh-TW" sz="1000" kern="1200" dirty="0" smtClean="0">
                <a:solidFill>
                  <a:schemeClr val="tx1"/>
                </a:solidFill>
                <a:latin typeface="Tahoma" pitchFamily="34" charset="0"/>
                <a:ea typeface="Tahoma" pitchFamily="34" charset="0"/>
                <a:cs typeface="Tahoma" pitchFamily="34" charset="0"/>
              </a:rPr>
              <a:t>節省金錢等</a:t>
            </a:r>
            <a:r>
              <a:rPr lang="zh-TW" altLang="en-US" sz="1000" kern="1200" dirty="0" smtClean="0">
                <a:solidFill>
                  <a:schemeClr val="tx1"/>
                </a:solidFill>
                <a:latin typeface="Tahoma" pitchFamily="34" charset="0"/>
                <a:ea typeface="Tahoma" pitchFamily="34" charset="0"/>
                <a:cs typeface="Tahoma" pitchFamily="34" charset="0"/>
              </a:rPr>
              <a:t>。</a:t>
            </a:r>
            <a:endParaRPr lang="en-US"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endParaRPr lang="en-US"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en-US" altLang="zh-TW" sz="1000" kern="1200" dirty="0" smtClean="0">
                <a:solidFill>
                  <a:schemeClr val="tx1"/>
                </a:solidFill>
                <a:latin typeface="Tahoma" pitchFamily="34" charset="0"/>
                <a:ea typeface="Tahoma" pitchFamily="34" charset="0"/>
                <a:cs typeface="Tahoma" pitchFamily="34" charset="0"/>
              </a:rPr>
              <a:t>ISO 14001</a:t>
            </a:r>
            <a:r>
              <a:rPr lang="zh-TW" altLang="en-US" sz="1000" kern="1200" dirty="0" smtClean="0">
                <a:solidFill>
                  <a:schemeClr val="tx1"/>
                </a:solidFill>
                <a:latin typeface="Tahoma" pitchFamily="34" charset="0"/>
                <a:ea typeface="Tahoma" pitchFamily="34" charset="0"/>
                <a:cs typeface="Tahoma" pitchFamily="34" charset="0"/>
              </a:rPr>
              <a:t>是企業對其利害關係人、供應鏈和客戶展示其嚴肅對待環境管理的有力方法。</a:t>
            </a:r>
          </a:p>
          <a:p>
            <a:pPr marL="0" marR="0" indent="0" algn="l" defTabSz="342900" rtl="0" eaLnBrk="0" fontAlgn="base" latinLnBrk="0" hangingPunct="0">
              <a:lnSpc>
                <a:spcPct val="100000"/>
              </a:lnSpc>
              <a:spcBef>
                <a:spcPct val="30000"/>
              </a:spcBef>
              <a:spcAft>
                <a:spcPct val="0"/>
              </a:spcAft>
              <a:buClrTx/>
              <a:buSzTx/>
              <a:buFontTx/>
              <a:buNone/>
              <a:tabLst/>
              <a:defRPr/>
            </a:pPr>
            <a:endParaRPr lang="zh-TW" altLang="en-US"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r>
              <a:rPr lang="zh-TW" altLang="en-US" sz="1000" kern="1200" dirty="0" smtClean="0">
                <a:solidFill>
                  <a:schemeClr val="tx1"/>
                </a:solidFill>
                <a:latin typeface="Tahoma" pitchFamily="34" charset="0"/>
                <a:ea typeface="Tahoma" pitchFamily="34" charset="0"/>
                <a:cs typeface="Tahoma" pitchFamily="34" charset="0"/>
              </a:rPr>
              <a:t>擁抱環境管理已被證實對組織有額外好處。哈佛商學院最近的研究顯示，重視企業責任的組織不僅吸引更多人才，表現也優於永續性較差的組織。</a:t>
            </a:r>
            <a:endParaRPr lang="zh-TW" altLang="zh-TW" sz="1000" kern="1200" dirty="0" smtClean="0">
              <a:solidFill>
                <a:schemeClr val="tx1"/>
              </a:solidFill>
              <a:latin typeface="Tahoma" pitchFamily="34" charset="0"/>
              <a:ea typeface="Tahoma" pitchFamily="34" charset="0"/>
              <a:cs typeface="Tahoma" pitchFamily="34" charset="0"/>
            </a:endParaRPr>
          </a:p>
          <a:p>
            <a:pPr marL="0" marR="0" indent="0" algn="l" defTabSz="342900" rtl="0" eaLnBrk="0" fontAlgn="base" latinLnBrk="0" hangingPunct="0">
              <a:lnSpc>
                <a:spcPct val="100000"/>
              </a:lnSpc>
              <a:spcBef>
                <a:spcPct val="30000"/>
              </a:spcBef>
              <a:spcAft>
                <a:spcPct val="0"/>
              </a:spcAft>
              <a:buClrTx/>
              <a:buSzTx/>
              <a:buFontTx/>
              <a:buNone/>
              <a:tabLst/>
              <a:defRPr/>
            </a:pPr>
            <a:endParaRPr lang="zh-TW" altLang="zh-TW" sz="1000" kern="1200" dirty="0" smtClean="0">
              <a:solidFill>
                <a:schemeClr val="tx1"/>
              </a:solidFill>
              <a:latin typeface="Tahoma" pitchFamily="34" charset="0"/>
              <a:ea typeface="Tahoma" pitchFamily="34" charset="0"/>
              <a:cs typeface="Tahoma" pitchFamily="34" charset="0"/>
            </a:endParaRPr>
          </a:p>
          <a:p>
            <a:endParaRPr lang="en-GB" baseline="0"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5</a:t>
            </a:fld>
            <a:endParaRPr lang="en-US" dirty="0"/>
          </a:p>
        </p:txBody>
      </p:sp>
    </p:spTree>
    <p:extLst>
      <p:ext uri="{BB962C8B-B14F-4D97-AF65-F5344CB8AC3E}">
        <p14:creationId xmlns:p14="http://schemas.microsoft.com/office/powerpoint/2010/main" val="278993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43475" cy="2781300"/>
          </a:xfrm>
        </p:spPr>
      </p:sp>
      <p:sp>
        <p:nvSpPr>
          <p:cNvPr id="3" name="Notes Placeholder 2"/>
          <p:cNvSpPr>
            <a:spLocks noGrp="1"/>
          </p:cNvSpPr>
          <p:nvPr>
            <p:ph type="body" idx="1"/>
          </p:nvPr>
        </p:nvSpPr>
        <p:spPr/>
        <p:txBody>
          <a:bodyPr/>
          <a:lstStyle/>
          <a:p>
            <a:r>
              <a:rPr lang="zh-TW" altLang="en-US" dirty="0" smtClean="0"/>
              <a:t>新版標準包含一些新的規範領域和要求，因此我們需要重新檢視公司的環境管理系統。</a:t>
            </a:r>
          </a:p>
          <a:p>
            <a:endParaRPr lang="zh-TW" altLang="en-US" dirty="0" smtClean="0"/>
          </a:p>
          <a:p>
            <a:r>
              <a:rPr lang="zh-TW" altLang="en-US" dirty="0" smtClean="0"/>
              <a:t>新版標準提高了對環境的關注，尤其是在提升環境績效的部分。同時也需要加強生命週期管理─從搖籃到墳墓</a:t>
            </a:r>
            <a:r>
              <a:rPr lang="en-US" altLang="zh-TW" dirty="0" smtClean="0"/>
              <a:t>(</a:t>
            </a:r>
            <a:r>
              <a:rPr lang="zh-TW" altLang="en-US" dirty="0" smtClean="0"/>
              <a:t>整個生命週期</a:t>
            </a:r>
            <a:r>
              <a:rPr lang="en-US" altLang="zh-TW" dirty="0" smtClean="0"/>
              <a:t>)</a:t>
            </a:r>
          </a:p>
          <a:p>
            <a:endParaRPr lang="en-US" altLang="zh-TW" dirty="0" smtClean="0"/>
          </a:p>
          <a:p>
            <a:r>
              <a:rPr lang="zh-TW" altLang="en-US" dirty="0" smtClean="0"/>
              <a:t>新版標準要求領導階層更積極的參與環境管理系統，以確保其成效。這樣也能使環境政策與我們的策略方向相配合，以提生環境績效、減少浪費與節省成本。</a:t>
            </a:r>
            <a:endParaRPr lang="en-US" altLang="zh-TW" dirty="0" smtClean="0"/>
          </a:p>
          <a:p>
            <a:endParaRPr lang="en-US" dirty="0" smtClean="0"/>
          </a:p>
          <a:p>
            <a:r>
              <a:rPr lang="zh-TW" altLang="en-US" dirty="0" smtClean="0"/>
              <a:t>以風險為基礎的思考讓我們必須檢視和鑑別風險與機會。</a:t>
            </a:r>
          </a:p>
          <a:p>
            <a:endParaRPr lang="zh-TW" altLang="en-US" dirty="0" smtClean="0"/>
          </a:p>
          <a:p>
            <a:r>
              <a:rPr lang="zh-TW" altLang="en-US" dirty="0" smtClean="0"/>
              <a:t>組織背景是另一個新的要求，我們要了解我們的利害關係人</a:t>
            </a:r>
            <a:r>
              <a:rPr lang="en-US" altLang="zh-TW" dirty="0" smtClean="0"/>
              <a:t>(</a:t>
            </a:r>
            <a:r>
              <a:rPr lang="zh-TW" altLang="en-US" dirty="0" smtClean="0"/>
              <a:t>例如客戶、供應商等</a:t>
            </a:r>
            <a:r>
              <a:rPr lang="en-US" altLang="zh-TW" dirty="0" smtClean="0"/>
              <a:t>)</a:t>
            </a:r>
            <a:r>
              <a:rPr lang="zh-TW" altLang="en-US" dirty="0" smtClean="0"/>
              <a:t>以及他們的需求。</a:t>
            </a:r>
          </a:p>
          <a:p>
            <a:endParaRPr lang="zh-TW" altLang="en-US" dirty="0" smtClean="0"/>
          </a:p>
          <a:p>
            <a:r>
              <a:rPr lang="zh-TW" altLang="en-US" dirty="0" smtClean="0"/>
              <a:t>最後，新版標準以一個新的高階結構</a:t>
            </a:r>
            <a:r>
              <a:rPr lang="en-US" altLang="zh-TW" dirty="0" smtClean="0"/>
              <a:t>(Annex SL)</a:t>
            </a:r>
            <a:r>
              <a:rPr lang="zh-TW" altLang="en-US" dirty="0" smtClean="0"/>
              <a:t>寫成，它是一個管理系統標準的共同架構，使我們能更容易地將環境管理系統與其他標準做整合。</a:t>
            </a:r>
            <a:endParaRPr lang="en-GB" dirty="0"/>
          </a:p>
        </p:txBody>
      </p:sp>
      <p:sp>
        <p:nvSpPr>
          <p:cNvPr id="4" name="Slide Number Placeholder 3"/>
          <p:cNvSpPr>
            <a:spLocks noGrp="1"/>
          </p:cNvSpPr>
          <p:nvPr>
            <p:ph type="sldNum" sz="quarter" idx="10"/>
          </p:nvPr>
        </p:nvSpPr>
        <p:spPr/>
        <p:txBody>
          <a:bodyPr/>
          <a:lstStyle/>
          <a:p>
            <a:pPr>
              <a:defRPr/>
            </a:pPr>
            <a:fld id="{DB321B4A-E3B6-6F40-9586-6F4B00339F6B}" type="slidenum">
              <a:rPr lang="en-US" smtClean="0"/>
              <a:pPr>
                <a:defRPr/>
              </a:pPr>
              <a:t>6</a:t>
            </a:fld>
            <a:endParaRPr lang="en-US" dirty="0"/>
          </a:p>
        </p:txBody>
      </p:sp>
    </p:spTree>
    <p:extLst>
      <p:ext uri="{BB962C8B-B14F-4D97-AF65-F5344CB8AC3E}">
        <p14:creationId xmlns:p14="http://schemas.microsoft.com/office/powerpoint/2010/main" val="181644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9638" y="744538"/>
            <a:ext cx="4940300" cy="2779712"/>
          </a:xfrm>
        </p:spPr>
      </p:sp>
      <p:sp>
        <p:nvSpPr>
          <p:cNvPr id="3" name="備忘稿版面配置區 2"/>
          <p:cNvSpPr>
            <a:spLocks noGrp="1"/>
          </p:cNvSpPr>
          <p:nvPr>
            <p:ph type="body" idx="1"/>
          </p:nvPr>
        </p:nvSpPr>
        <p:spPr/>
        <p:txBody>
          <a:bodyPr/>
          <a:lstStyle/>
          <a:p>
            <a:r>
              <a:rPr lang="zh-TW" altLang="en-US" dirty="0" smtClean="0"/>
              <a:t>這頁投影片包含</a:t>
            </a:r>
            <a:r>
              <a:rPr lang="en-US" altLang="zh-TW" dirty="0" smtClean="0"/>
              <a:t>ISO 14001:2004</a:t>
            </a:r>
            <a:r>
              <a:rPr lang="zh-TW" altLang="en-US" dirty="0" smtClean="0"/>
              <a:t>和</a:t>
            </a:r>
            <a:r>
              <a:rPr lang="en-US" altLang="zh-TW" dirty="0" smtClean="0"/>
              <a:t>ISO 14001:2015</a:t>
            </a:r>
            <a:r>
              <a:rPr lang="zh-TW" altLang="en-US" dirty="0" smtClean="0"/>
              <a:t>的重要章節：</a:t>
            </a:r>
          </a:p>
          <a:p>
            <a:r>
              <a:rPr lang="zh-TW" altLang="en-US" dirty="0" smtClean="0"/>
              <a:t>第四章包含「組織背景」，是一個新要求─我們需要了解我們營運的環境、利害關係人和他們的</a:t>
            </a:r>
            <a:r>
              <a:rPr lang="zh-TW" altLang="en-US" dirty="0" smtClean="0"/>
              <a:t>需求。</a:t>
            </a:r>
            <a:endParaRPr lang="zh-TW" altLang="en-US" dirty="0" smtClean="0"/>
          </a:p>
          <a:p>
            <a:r>
              <a:rPr lang="zh-TW" altLang="en-US" dirty="0" smtClean="0"/>
              <a:t>第五章─包含領導統御，新版標準要求領導團隊對環境管理系統有更多的參與，以確保系統的施行效果。</a:t>
            </a:r>
          </a:p>
          <a:p>
            <a:r>
              <a:rPr lang="zh-TW" altLang="en-US" dirty="0" smtClean="0"/>
              <a:t>第六章─「計畫」可能是改變最大的區塊，它強調使用計畫流程和發展，而非程序，來辨識出環境因素以及其伴隨的風險。</a:t>
            </a:r>
            <a:endParaRPr lang="en-US" altLang="zh-TW" dirty="0" smtClean="0"/>
          </a:p>
          <a:p>
            <a:r>
              <a:rPr lang="zh-TW" altLang="en-US" dirty="0" smtClean="0"/>
              <a:t>第七章─指出企業組織要找出並提供必要資源來建立、實施、維持和持續改善環境管理系統。簡單的說，這是一個非常強有力的要求，而且廣泛適用於整個管理系統需求。</a:t>
            </a:r>
          </a:p>
          <a:p>
            <a:r>
              <a:rPr lang="zh-TW" altLang="en-US" dirty="0" smtClean="0"/>
              <a:t>第八章─這章規範計畫和流程的執行。</a:t>
            </a:r>
          </a:p>
          <a:p>
            <a:r>
              <a:rPr lang="zh-TW" altLang="en-US" dirty="0" smtClean="0"/>
              <a:t>第九章─我們需要評估及監控我們的環境績效和有效性。</a:t>
            </a:r>
            <a:endParaRPr lang="en-US" altLang="zh-TW" dirty="0" smtClean="0"/>
          </a:p>
          <a:p>
            <a:r>
              <a:rPr lang="zh-TW" altLang="en-US" dirty="0" smtClean="0"/>
              <a:t>第十章─最後，由於新版標準採用新的架構並著重風險，這章中沒有預防措施的相關規範，但有一些新的矯正措施要求。</a:t>
            </a:r>
            <a:endParaRPr lang="zh-TW" altLang="en-US" dirty="0"/>
          </a:p>
        </p:txBody>
      </p:sp>
      <p:sp>
        <p:nvSpPr>
          <p:cNvPr id="4" name="日期版面配置區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頁尾版面配置區 4"/>
          <p:cNvSpPr>
            <a:spLocks noGrp="1"/>
          </p:cNvSpPr>
          <p:nvPr>
            <p:ph type="ftr" sz="quarter" idx="11"/>
          </p:nvPr>
        </p:nvSpPr>
        <p:spPr/>
        <p:txBody>
          <a:bodyPr/>
          <a:lstStyle/>
          <a:p>
            <a:pPr>
              <a:defRPr/>
            </a:pPr>
            <a:endParaRPr lang="en-US" dirty="0"/>
          </a:p>
        </p:txBody>
      </p:sp>
      <p:sp>
        <p:nvSpPr>
          <p:cNvPr id="6" name="投影片編號版面配置區 5"/>
          <p:cNvSpPr>
            <a:spLocks noGrp="1"/>
          </p:cNvSpPr>
          <p:nvPr>
            <p:ph type="sldNum" sz="quarter" idx="12"/>
          </p:nvPr>
        </p:nvSpPr>
        <p:spPr/>
        <p:txBody>
          <a:bodyPr/>
          <a:lstStyle/>
          <a:p>
            <a:pPr>
              <a:defRPr/>
            </a:pPr>
            <a:fld id="{DB321B4A-E3B6-6F40-9586-6F4B00339F6B}" type="slidenum">
              <a:rPr lang="en-US" smtClean="0"/>
              <a:pPr>
                <a:defRPr/>
              </a:pPr>
              <a:t>7</a:t>
            </a:fld>
            <a:endParaRPr lang="en-US" dirty="0"/>
          </a:p>
        </p:txBody>
      </p:sp>
    </p:spTree>
    <p:extLst>
      <p:ext uri="{BB962C8B-B14F-4D97-AF65-F5344CB8AC3E}">
        <p14:creationId xmlns:p14="http://schemas.microsoft.com/office/powerpoint/2010/main" val="11326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38712" cy="2779712"/>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zh-TW" altLang="en-US" dirty="0" smtClean="0"/>
              <a:t>轉版讓我們重新檢視我們的環境管理系統，並且整合我們的營運目標與新的標準要求。</a:t>
            </a:r>
            <a:endParaRPr lang="en-US" altLang="zh-TW" dirty="0" smtClean="0"/>
          </a:p>
          <a:p>
            <a:endParaRPr lang="zh-TW" altLang="en-US" dirty="0" smtClean="0"/>
          </a:p>
          <a:p>
            <a:r>
              <a:rPr lang="zh-TW" altLang="en-US" dirty="0" smtClean="0"/>
              <a:t>我們要考量影響環境績效的因素，以鑑別出主要的風險與機會，並調整使其與公司的策略方向一致。</a:t>
            </a:r>
            <a:endParaRPr lang="en-US" altLang="zh-TW" dirty="0" smtClean="0"/>
          </a:p>
          <a:p>
            <a:endParaRPr lang="en-US" altLang="zh-TW" dirty="0" smtClean="0"/>
          </a:p>
          <a:p>
            <a:r>
              <a:rPr lang="zh-TW" altLang="en-US" dirty="0" smtClean="0"/>
              <a:t>這個關注策略可以優化環境管理系統的績效，使其更永續、節省成本，以及為保存全球自然資源貢獻一份心力。</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9</a:t>
            </a:fld>
            <a:endParaRPr lang="en-US" dirty="0"/>
          </a:p>
        </p:txBody>
      </p:sp>
    </p:spTree>
    <p:extLst>
      <p:ext uri="{BB962C8B-B14F-4D97-AF65-F5344CB8AC3E}">
        <p14:creationId xmlns:p14="http://schemas.microsoft.com/office/powerpoint/2010/main" val="8768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zh-TW" altLang="en-US" dirty="0" smtClean="0"/>
              <a:t>新版標準明確要求應確保從業人員對於會影響環境績效的作業具備相關工作能力，並需確實認識其工作對環境的影響。</a:t>
            </a:r>
          </a:p>
          <a:p>
            <a:endParaRPr lang="zh-TW" altLang="en-US" dirty="0" smtClean="0"/>
          </a:p>
          <a:p>
            <a:r>
              <a:rPr lang="zh-TW" altLang="en-US" dirty="0" smtClean="0"/>
              <a:t>您必須確實了解我們的環境政策、重大環境考量面，以及您的工作對環境的實際或潛在影響。</a:t>
            </a:r>
          </a:p>
          <a:p>
            <a:r>
              <a:rPr lang="zh-TW" altLang="en-US" dirty="0" smtClean="0"/>
              <a:t>您必須了解您對環境管理系統成效的貢獻，包含環境績效提升。</a:t>
            </a:r>
            <a:endParaRPr lang="en-US" altLang="zh-TW" dirty="0" smtClean="0"/>
          </a:p>
          <a:p>
            <a:r>
              <a:rPr lang="zh-TW" altLang="en-US" dirty="0" smtClean="0"/>
              <a:t>最後您必須了解哪些事項與環境管理系統規範不相符，包含遵約義務。</a:t>
            </a:r>
          </a:p>
          <a:p>
            <a:endParaRPr lang="zh-TW" altLang="en-US" dirty="0" smtClean="0"/>
          </a:p>
          <a:p>
            <a:r>
              <a:rPr lang="zh-TW" altLang="en-US" dirty="0" smtClean="0"/>
              <a:t>我們了解溝通是全體是否團結一致邁向成功的關鍵，我們會持續提供您相關資訊。同時，我們也非常需要您的力量來做到持續改善。</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17/08/2015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10</a:t>
            </a:fld>
            <a:endParaRPr lang="en-US" dirty="0"/>
          </a:p>
        </p:txBody>
      </p:sp>
    </p:spTree>
    <p:extLst>
      <p:ext uri="{BB962C8B-B14F-4D97-AF65-F5344CB8AC3E}">
        <p14:creationId xmlns:p14="http://schemas.microsoft.com/office/powerpoint/2010/main" val="8768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45243" y="3699775"/>
            <a:ext cx="1286416" cy="125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38599" y="313200"/>
            <a:ext cx="2880000" cy="511506"/>
          </a:xfrm>
          <a:prstGeom prst="rect">
            <a:avLst/>
          </a:prstGeom>
        </p:spPr>
      </p:pic>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extLst>
      <p:ext uri="{BB962C8B-B14F-4D97-AF65-F5344CB8AC3E}">
        <p14:creationId xmlns:p14="http://schemas.microsoft.com/office/powerpoint/2010/main" val="11129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Tree>
    <p:extLst>
      <p:ext uri="{BB962C8B-B14F-4D97-AF65-F5344CB8AC3E}">
        <p14:creationId xmlns:p14="http://schemas.microsoft.com/office/powerpoint/2010/main" val="5360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Tree>
    <p:extLst>
      <p:ext uri="{BB962C8B-B14F-4D97-AF65-F5344CB8AC3E}">
        <p14:creationId xmlns:p14="http://schemas.microsoft.com/office/powerpoint/2010/main" val="169845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1181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185075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49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9353" y="1814235"/>
            <a:ext cx="6638710" cy="81610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16"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15561897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0573" y="2368893"/>
            <a:ext cx="3490154" cy="327578"/>
          </a:xfrm>
        </p:spPr>
        <p:txBody>
          <a:bodyPr/>
          <a:lstStyle>
            <a:lvl1pPr algn="ctr">
              <a:defRPr sz="2400">
                <a:solidFill>
                  <a:schemeClr val="bg1"/>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417311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3">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64" y="0"/>
            <a:ext cx="914866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userDrawn="1"/>
        </p:nvSpPr>
        <p:spPr>
          <a:xfrm>
            <a:off x="8505625" y="4803131"/>
            <a:ext cx="216000" cy="21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4832A244-6BC8-A444-B4A2-E757A920F213}" type="slidenum">
              <a:rPr lang="en-GB" sz="700" smtClean="0">
                <a:solidFill>
                  <a:srgbClr val="FF2B1F"/>
                </a:solidFill>
              </a:rPr>
              <a:pPr algn="ctr" defTabSz="343043" fontAlgn="auto">
                <a:spcBef>
                  <a:spcPts val="0"/>
                </a:spcBef>
                <a:spcAft>
                  <a:spcPts val="0"/>
                </a:spcAft>
                <a:defRPr/>
              </a:pPr>
              <a:t>‹#›</a:t>
            </a:fld>
            <a:endParaRPr lang="en-GB" sz="600" noProof="0" dirty="0">
              <a:solidFill>
                <a:srgbClr val="FF2B1F"/>
              </a:solidFill>
              <a:latin typeface="Tahoma"/>
              <a:cs typeface="Tahoma"/>
            </a:endParaRP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4697095"/>
            <a:ext cx="423672" cy="259080"/>
          </a:xfrm>
          <a:prstGeom prst="rect">
            <a:avLst/>
          </a:prstGeom>
        </p:spPr>
      </p:pic>
      <p:sp>
        <p:nvSpPr>
          <p:cNvPr id="15" name="TextBox 14"/>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912124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slide 4">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80042"/>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a:t>
            </a:r>
            <a:r>
              <a:rPr lang="en-GB" sz="500" baseline="0" noProof="0" dirty="0" smtClean="0">
                <a:solidFill>
                  <a:schemeClr val="bg1"/>
                </a:solidFill>
                <a:cs typeface="Tahoma" charset="0"/>
              </a:rPr>
              <a:t> </a:t>
            </a:r>
            <a:r>
              <a:rPr lang="en-GB" sz="500" noProof="0" dirty="0" smtClean="0">
                <a:solidFill>
                  <a:schemeClr val="bg1"/>
                </a:solidFill>
                <a:cs typeface="Tahoma" charset="0"/>
              </a:rPr>
              <a:t>BSI. All rights reserved.</a:t>
            </a:r>
          </a:p>
        </p:txBody>
      </p:sp>
    </p:spTree>
    <p:extLst>
      <p:ext uri="{BB962C8B-B14F-4D97-AF65-F5344CB8AC3E}">
        <p14:creationId xmlns:p14="http://schemas.microsoft.com/office/powerpoint/2010/main" val="3861072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oat of Arms and Superbrand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41775" y="3898327"/>
            <a:ext cx="855872" cy="835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14080" y="2184400"/>
            <a:ext cx="6128893" cy="876852"/>
          </a:xfrm>
        </p:spPr>
        <p:txBody>
          <a:bodyPr>
            <a:noAutofit/>
          </a:bodyPr>
          <a:lstStyle>
            <a:lvl1pPr algn="l">
              <a:defRPr sz="3000"/>
            </a:lvl1pPr>
          </a:lstStyle>
          <a:p>
            <a:r>
              <a:rPr lang="en-US" dirty="0" smtClean="0"/>
              <a:t>Click to edit Master title style</a:t>
            </a:r>
            <a:endParaRPr lang="en-GB" dirty="0"/>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5968" y="4083209"/>
            <a:ext cx="2880000" cy="511506"/>
          </a:xfrm>
          <a:prstGeom prst="rect">
            <a:avLst/>
          </a:prstGeom>
        </p:spPr>
      </p:pic>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88530" y="3921073"/>
            <a:ext cx="834307" cy="8357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6523" y="2011016"/>
            <a:ext cx="844217" cy="1278835"/>
          </a:xfrm>
          <a:prstGeom prst="rect">
            <a:avLst/>
          </a:prstGeom>
        </p:spPr>
      </p:pic>
    </p:spTree>
    <p:extLst>
      <p:ext uri="{BB962C8B-B14F-4D97-AF65-F5344CB8AC3E}">
        <p14:creationId xmlns:p14="http://schemas.microsoft.com/office/powerpoint/2010/main" val="399320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5">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25" y="7399"/>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3905249"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2326715"/>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78375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IP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599" y="313200"/>
            <a:ext cx="2880000" cy="511506"/>
          </a:xfrm>
          <a:prstGeom prst="rect">
            <a:avLst/>
          </a:prstGeom>
        </p:spPr>
      </p:pic>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Investors in People logo\IIP_LOGO_BLACK - Preference small.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434037" y="4448211"/>
            <a:ext cx="1281509" cy="412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GlobalPortfolioandBrand\Brand PR Comms\Brand\Logos\Superbrands\2015\JPG\2015-Detailed---Mono.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043049" y="4131488"/>
            <a:ext cx="760981" cy="76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9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599" y="313200"/>
            <a:ext cx="2880000" cy="511506"/>
          </a:xfrm>
          <a:prstGeom prst="rect">
            <a:avLst/>
          </a:prstGeom>
        </p:spPr>
      </p:pic>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3121" y="4038044"/>
            <a:ext cx="880909" cy="8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57200" y="1047750"/>
            <a:ext cx="8229600" cy="3546475"/>
          </a:xfrm>
        </p:spPr>
        <p:txBody>
          <a:bodyPr/>
          <a:lstStyle>
            <a:lvl1pPr>
              <a:defRPr sz="16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827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57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74893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457201" y="1047752"/>
            <a:ext cx="26424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5436000" cy="3546873"/>
          </a:xfrm>
        </p:spPr>
        <p:txBody>
          <a:bodyPr>
            <a:normAutofit/>
          </a:bodyPr>
          <a:lstStyle>
            <a:lvl1pPr>
              <a:defRPr sz="1600"/>
            </a:lvl1pPr>
            <a:lvl2pPr>
              <a:defRPr sz="1400"/>
            </a:lvl2pPr>
            <a:lvl3pPr>
              <a:defRPr sz="12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22907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64485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r>
              <a:rPr lang="en-US" noProof="0" dirty="0" smtClean="0"/>
              <a:t>Click icon to add picture</a:t>
            </a:r>
            <a:endParaRPr lang="en-GB" noProof="0" dirty="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Tree>
    <p:extLst>
      <p:ext uri="{BB962C8B-B14F-4D97-AF65-F5344CB8AC3E}">
        <p14:creationId xmlns:p14="http://schemas.microsoft.com/office/powerpoint/2010/main" val="38342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7"/>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57200" y="4696851"/>
            <a:ext cx="423551" cy="2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spect="1"/>
          </p:cNvSpPr>
          <p:nvPr/>
        </p:nvSpPr>
        <p:spPr>
          <a:xfrm>
            <a:off x="8462491" y="4811732"/>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
        <p:nvSpPr>
          <p:cNvPr id="8" name="TextBox 7"/>
          <p:cNvSpPr txBox="1">
            <a:spLocks noChangeArrowheads="1"/>
          </p:cNvSpPr>
          <p:nvPr/>
        </p:nvSpPr>
        <p:spPr bwMode="auto">
          <a:xfrm>
            <a:off x="1815452" y="4863046"/>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cSld>
  <p:clrMap bg1="lt1" tx1="dk1" bg2="lt2" tx2="dk2" accent1="accent1" accent2="accent2" accent3="accent3" accent4="accent4" accent5="accent5" accent6="accent6" hlink="hlink" folHlink="folHlink"/>
  <p:sldLayoutIdLst>
    <p:sldLayoutId id="2147483699" r:id="rId1"/>
    <p:sldLayoutId id="2147483719" r:id="rId2"/>
    <p:sldLayoutId id="2147483717" r:id="rId3"/>
    <p:sldLayoutId id="2147483718" r:id="rId4"/>
    <p:sldLayoutId id="2147483700" r:id="rId5"/>
    <p:sldLayoutId id="2147483701" r:id="rId6"/>
    <p:sldLayoutId id="2147483702" r:id="rId7"/>
    <p:sldLayoutId id="2147483711" r:id="rId8"/>
    <p:sldLayoutId id="2147483714" r:id="rId9"/>
    <p:sldLayoutId id="2147483713" r:id="rId10"/>
    <p:sldLayoutId id="2147483712" r:id="rId11"/>
    <p:sldLayoutId id="2147483703" r:id="rId12"/>
    <p:sldLayoutId id="2147483704" r:id="rId13"/>
    <p:sldLayoutId id="2147483705" r:id="rId14"/>
    <p:sldLayoutId id="2147483716" r:id="rId15"/>
    <p:sldLayoutId id="2147483706" r:id="rId16"/>
    <p:sldLayoutId id="2147483707" r:id="rId17"/>
    <p:sldLayoutId id="2147483708" r:id="rId18"/>
    <p:sldLayoutId id="2147483709" r:id="rId19"/>
    <p:sldLayoutId id="2147483710" r:id="rId20"/>
  </p:sldLayoutIdLst>
  <p:timing>
    <p:tnLst>
      <p:par>
        <p:cTn id="1" dur="indefinite" restart="never" nodeType="tmRoot"/>
      </p:par>
    </p:tnLst>
  </p:timing>
  <p:hf sldNum="0" hdr="0" ftr="0" dt="0"/>
  <p:txStyles>
    <p:titleStyle>
      <a:lvl1pPr algn="l" defTabSz="342900" rtl="0" eaLnBrk="1" fontAlgn="base" hangingPunct="1">
        <a:spcBef>
          <a:spcPct val="0"/>
        </a:spcBef>
        <a:spcAft>
          <a:spcPct val="0"/>
        </a:spcAft>
        <a:defRPr sz="2400" b="0" i="0" u="none"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ts val="4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ts val="400"/>
        </a:spcBef>
        <a:spcAft>
          <a:spcPct val="0"/>
        </a:spcAft>
        <a:buClr>
          <a:schemeClr val="tx2"/>
        </a:buClr>
        <a:buFont typeface="Arial" charset="0"/>
        <a:buChar char="•"/>
        <a:defRPr sz="1600" b="0" i="0" u="none" kern="1200">
          <a:solidFill>
            <a:schemeClr val="tx1"/>
          </a:solidFill>
          <a:latin typeface="Tahoma"/>
          <a:ea typeface="ヒラギノ角ゴ Pro W3" charset="0"/>
          <a:cs typeface="Tahoma"/>
        </a:defRPr>
      </a:lvl2pPr>
      <a:lvl3pPr marL="576000" indent="-144000" algn="l" defTabSz="342900" rtl="0" eaLnBrk="1" fontAlgn="base" hangingPunct="1">
        <a:spcBef>
          <a:spcPts val="400"/>
        </a:spcBef>
        <a:spcAft>
          <a:spcPct val="0"/>
        </a:spcAft>
        <a:buClr>
          <a:schemeClr val="tx2"/>
        </a:buClr>
        <a:buFont typeface="Arial" charset="0"/>
        <a:buChar char="•"/>
        <a:defRPr sz="1600" kern="1200">
          <a:solidFill>
            <a:schemeClr val="tx1"/>
          </a:solidFill>
          <a:latin typeface="Tahoma"/>
          <a:ea typeface="ヒラギノ角ゴ Pro W3" charset="0"/>
          <a:cs typeface="Tahoma"/>
        </a:defRPr>
      </a:lvl3pPr>
      <a:lvl4pPr marL="792000" indent="-144000" algn="l" defTabSz="342900" rtl="0" eaLnBrk="1" fontAlgn="base" hangingPunct="1">
        <a:spcBef>
          <a:spcPts val="400"/>
        </a:spcBef>
        <a:spcAft>
          <a:spcPct val="0"/>
        </a:spcAft>
        <a:buClr>
          <a:schemeClr val="tx2"/>
        </a:buClr>
        <a:buSzPct val="70000"/>
        <a:buFont typeface="Courier New"/>
        <a:buChar char="o"/>
        <a:defRPr sz="1400" kern="1200">
          <a:solidFill>
            <a:schemeClr val="tx1"/>
          </a:solidFill>
          <a:latin typeface="Tahoma"/>
          <a:ea typeface="ヒラギノ角ゴ Pro W3" charset="0"/>
          <a:cs typeface="Tahoma"/>
        </a:defRPr>
      </a:lvl4pPr>
      <a:lvl5pPr marL="936000" indent="-144000" algn="l" defTabSz="342900" rtl="0" eaLnBrk="1" fontAlgn="base" hangingPunct="1">
        <a:spcBef>
          <a:spcPts val="400"/>
        </a:spcBef>
        <a:spcAft>
          <a:spcPct val="0"/>
        </a:spcAft>
        <a:buClr>
          <a:schemeClr val="tx2"/>
        </a:buClr>
        <a:buSzPct val="75000"/>
        <a:buFont typeface="Tahoma Bold"/>
        <a:buChar char="–"/>
        <a:defRPr sz="1400" kern="1200">
          <a:solidFill>
            <a:schemeClr val="tx1"/>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270" y="2184400"/>
            <a:ext cx="5894903" cy="876852"/>
          </a:xfrm>
        </p:spPr>
        <p:txBody>
          <a:bodyPr/>
          <a:lstStyle/>
          <a:p>
            <a:r>
              <a:rPr lang="en-US" altLang="zh-TW" sz="2400" dirty="0">
                <a:latin typeface="微軟正黑體" pitchFamily="34" charset="-120"/>
                <a:ea typeface="微軟正黑體" pitchFamily="34" charset="-120"/>
              </a:rPr>
              <a:t>ISO </a:t>
            </a:r>
            <a:r>
              <a:rPr lang="en-US" altLang="zh-TW" sz="2400" dirty="0" smtClean="0">
                <a:latin typeface="微軟正黑體" pitchFamily="34" charset="-120"/>
                <a:ea typeface="微軟正黑體" pitchFamily="34" charset="-120"/>
              </a:rPr>
              <a:t>FDIS 14001：2015</a:t>
            </a:r>
            <a:r>
              <a:rPr lang="en-US" altLang="zh-TW" sz="2400" dirty="0">
                <a:latin typeface="微軟正黑體" pitchFamily="34" charset="-120"/>
                <a:ea typeface="微軟正黑體" pitchFamily="34" charset="-120"/>
              </a:rPr>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重要變革說明</a:t>
            </a:r>
            <a:endParaRPr lang="en-GB" sz="2400" dirty="0">
              <a:latin typeface="新細明體" pitchFamily="18" charset="-120"/>
              <a:ea typeface="新細明體" pitchFamily="18" charset="-12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1571995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dirty="0" smtClean="0">
                <a:latin typeface="微軟正黑體" pitchFamily="34" charset="-120"/>
                <a:ea typeface="微軟正黑體" pitchFamily="34" charset="-120"/>
              </a:rPr>
              <a:t>需要您的參與</a:t>
            </a:r>
            <a:endParaRPr lang="en-GB" dirty="0">
              <a:latin typeface="微軟正黑體" pitchFamily="34" charset="-120"/>
              <a:ea typeface="微軟正黑體" pitchFamily="34" charset="-120"/>
            </a:endParaRPr>
          </a:p>
        </p:txBody>
      </p:sp>
      <p:sp>
        <p:nvSpPr>
          <p:cNvPr id="7" name="Content Placeholder 6"/>
          <p:cNvSpPr>
            <a:spLocks noGrp="1"/>
          </p:cNvSpPr>
          <p:nvPr>
            <p:ph idx="1"/>
          </p:nvPr>
        </p:nvSpPr>
        <p:spPr>
          <a:xfrm>
            <a:off x="457200" y="1049482"/>
            <a:ext cx="8229600" cy="3335482"/>
          </a:xfrm>
        </p:spPr>
        <p:txBody>
          <a:bodyPr/>
          <a:lstStyle/>
          <a:p>
            <a:pPr>
              <a:spcAft>
                <a:spcPts val="600"/>
              </a:spcAft>
            </a:pPr>
            <a:r>
              <a:rPr lang="zh-TW" altLang="en-US" sz="1800" dirty="0" smtClean="0">
                <a:latin typeface="微軟正黑體" pitchFamily="34" charset="-120"/>
                <a:ea typeface="微軟正黑體" pitchFamily="34" charset="-120"/>
              </a:rPr>
              <a:t>您需要了解</a:t>
            </a:r>
            <a:endParaRPr lang="en-US" altLang="zh-TW" sz="1800" dirty="0" smtClean="0">
              <a:latin typeface="微軟正黑體" pitchFamily="34" charset="-120"/>
              <a:ea typeface="微軟正黑體" pitchFamily="34" charset="-120"/>
            </a:endParaRPr>
          </a:p>
          <a:p>
            <a:pPr lvl="1">
              <a:lnSpc>
                <a:spcPct val="150000"/>
              </a:lnSpc>
              <a:spcAft>
                <a:spcPts val="600"/>
              </a:spcAft>
              <a:buFont typeface="Arial" pitchFamily="34" charset="0"/>
              <a:buChar char="•"/>
            </a:pPr>
            <a:r>
              <a:rPr lang="zh-TW" altLang="en-US" sz="1800" dirty="0" smtClean="0">
                <a:latin typeface="微軟正黑體" pitchFamily="34" charset="-120"/>
                <a:ea typeface="微軟正黑體" pitchFamily="34" charset="-120"/>
              </a:rPr>
              <a:t>我們的環境管理政策：</a:t>
            </a:r>
            <a:endParaRPr lang="en-US" altLang="zh-TW" sz="1800" dirty="0" smtClean="0">
              <a:latin typeface="微軟正黑體" pitchFamily="34" charset="-120"/>
              <a:ea typeface="微軟正黑體" pitchFamily="34" charset="-120"/>
            </a:endParaRPr>
          </a:p>
          <a:p>
            <a:pPr lvl="1">
              <a:spcAft>
                <a:spcPts val="600"/>
              </a:spcAft>
            </a:pPr>
            <a:r>
              <a:rPr lang="zh-TW" altLang="en-US" sz="1800" dirty="0" smtClean="0">
                <a:latin typeface="微軟正黑體" pitchFamily="34" charset="-120"/>
                <a:ea typeface="微軟正黑體" pitchFamily="34" charset="-120"/>
              </a:rPr>
              <a:t>主要的環境影響</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衝擊</a:t>
            </a:r>
            <a:endParaRPr lang="en-US" altLang="zh-TW" sz="1800" dirty="0" smtClean="0">
              <a:latin typeface="微軟正黑體" pitchFamily="34" charset="-120"/>
              <a:ea typeface="微軟正黑體" pitchFamily="34" charset="-120"/>
            </a:endParaRPr>
          </a:p>
          <a:p>
            <a:pPr lvl="1">
              <a:spcAft>
                <a:spcPts val="600"/>
              </a:spcAft>
            </a:pPr>
            <a:r>
              <a:rPr lang="zh-TW" altLang="en-US" sz="1800" dirty="0" smtClean="0">
                <a:latin typeface="微軟正黑體" pitchFamily="34" charset="-120"/>
                <a:ea typeface="微軟正黑體" pitchFamily="34" charset="-120"/>
              </a:rPr>
              <a:t>您的工作會如何影響環境政策</a:t>
            </a:r>
            <a:endParaRPr lang="en-US" altLang="zh-TW" sz="1800" dirty="0" smtClean="0">
              <a:latin typeface="微軟正黑體" pitchFamily="34" charset="-120"/>
              <a:ea typeface="微軟正黑體" pitchFamily="34" charset="-120"/>
            </a:endParaRPr>
          </a:p>
          <a:p>
            <a:pPr lvl="1">
              <a:spcAft>
                <a:spcPts val="600"/>
              </a:spcAft>
            </a:pPr>
            <a:r>
              <a:rPr lang="zh-TW" altLang="en-US" sz="1800" dirty="0">
                <a:latin typeface="微軟正黑體" pitchFamily="34" charset="-120"/>
                <a:ea typeface="微軟正黑體" pitchFamily="34" charset="-120"/>
              </a:rPr>
              <a:t>您</a:t>
            </a:r>
            <a:r>
              <a:rPr lang="zh-TW" altLang="en-US" sz="1800" dirty="0" smtClean="0">
                <a:latin typeface="微軟正黑體" pitchFamily="34" charset="-120"/>
                <a:ea typeface="微軟正黑體" pitchFamily="34" charset="-120"/>
              </a:rPr>
              <a:t>對環境管理系統有效性的貢獻</a:t>
            </a:r>
            <a:endParaRPr lang="en-US" altLang="zh-TW" sz="1800" dirty="0" smtClean="0">
              <a:latin typeface="微軟正黑體" pitchFamily="34" charset="-120"/>
              <a:ea typeface="微軟正黑體" pitchFamily="34" charset="-120"/>
            </a:endParaRPr>
          </a:p>
          <a:p>
            <a:pPr lvl="1">
              <a:spcAft>
                <a:spcPts val="600"/>
              </a:spcAft>
            </a:pPr>
            <a:r>
              <a:rPr lang="zh-TW" altLang="en-US" sz="1800" dirty="0" smtClean="0">
                <a:latin typeface="微軟正黑體" pitchFamily="34" charset="-120"/>
                <a:ea typeface="微軟正黑體" pitchFamily="34" charset="-120"/>
              </a:rPr>
              <a:t>察覺未符合我們環境政策的事項</a:t>
            </a:r>
            <a:endParaRPr lang="en-GB" altLang="zh-TW" sz="1800" dirty="0" smtClean="0">
              <a:latin typeface="微軟正黑體" pitchFamily="34" charset="-120"/>
              <a:ea typeface="微軟正黑體" pitchFamily="34" charset="-120"/>
            </a:endParaRPr>
          </a:p>
        </p:txBody>
      </p:sp>
      <p:pic>
        <p:nvPicPr>
          <p:cNvPr id="9"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86789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成立專案小組</a:t>
            </a:r>
            <a:endParaRPr lang="en-GB" dirty="0">
              <a:latin typeface="微軟正黑體" pitchFamily="34" charset="-120"/>
              <a:ea typeface="微軟正黑體" pitchFamily="34" charset="-120"/>
            </a:endParaRPr>
          </a:p>
        </p:txBody>
      </p:sp>
      <p:sp>
        <p:nvSpPr>
          <p:cNvPr id="9" name="Content Placeholder 8"/>
          <p:cNvSpPr>
            <a:spLocks noGrp="1"/>
          </p:cNvSpPr>
          <p:nvPr>
            <p:ph idx="1"/>
          </p:nvPr>
        </p:nvSpPr>
        <p:spPr/>
        <p:txBody>
          <a:bodyPr/>
          <a:lstStyle/>
          <a:p>
            <a:pPr>
              <a:spcAft>
                <a:spcPts val="600"/>
              </a:spcAft>
              <a:buFont typeface="Arial" pitchFamily="34" charset="0"/>
              <a:buChar char="•"/>
            </a:pPr>
            <a:r>
              <a:rPr lang="en-GB" dirty="0" smtClean="0"/>
              <a:t>Insert Names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689702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後續</a:t>
            </a:r>
            <a:r>
              <a:rPr lang="zh-TW" altLang="en-US" dirty="0">
                <a:latin typeface="微軟正黑體" pitchFamily="34" charset="-120"/>
                <a:ea typeface="微軟正黑體" pitchFamily="34" charset="-120"/>
              </a:rPr>
              <a:t>步驟</a:t>
            </a:r>
            <a:r>
              <a:rPr lang="en-US" altLang="zh-TW" dirty="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時間表</a:t>
            </a:r>
            <a:endParaRPr lang="en-GB" dirty="0">
              <a:latin typeface="微軟正黑體" pitchFamily="34" charset="-120"/>
              <a:ea typeface="微軟正黑體" pitchFamily="34" charset="-120"/>
            </a:endParaRPr>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dirty="0" smtClean="0"/>
              <a:t>Insert timescales…</a:t>
            </a:r>
          </a:p>
          <a:p>
            <a:pPr marL="0" indent="0">
              <a:lnSpc>
                <a:spcPct val="150000"/>
              </a:lnSpc>
              <a:buNone/>
            </a:pPr>
            <a:endParaRPr lang="en-GB"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431366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6774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微軟正黑體" pitchFamily="34" charset="-120"/>
                <a:ea typeface="微軟正黑體" pitchFamily="34" charset="-120"/>
              </a:rPr>
              <a:t>大綱</a:t>
            </a:r>
            <a:endParaRPr lang="en-GB" dirty="0">
              <a:latin typeface="微軟正黑體" pitchFamily="34" charset="-120"/>
              <a:ea typeface="微軟正黑體" pitchFamily="34" charset="-120"/>
            </a:endParaRPr>
          </a:p>
        </p:txBody>
      </p:sp>
      <p:sp>
        <p:nvSpPr>
          <p:cNvPr id="3" name="Content Placeholder 2"/>
          <p:cNvSpPr>
            <a:spLocks noGrp="1"/>
          </p:cNvSpPr>
          <p:nvPr>
            <p:ph idx="1"/>
          </p:nvPr>
        </p:nvSpPr>
        <p:spPr/>
        <p:txBody>
          <a:bodyPr/>
          <a:lstStyle/>
          <a:p>
            <a:pPr>
              <a:spcAft>
                <a:spcPts val="600"/>
              </a:spcAft>
            </a:pPr>
            <a:r>
              <a:rPr lang="zh-TW" altLang="en-US" dirty="0">
                <a:latin typeface="微軟正黑體" pitchFamily="34" charset="-120"/>
                <a:ea typeface="微軟正黑體" pitchFamily="34" charset="-120"/>
              </a:rPr>
              <a:t>自</a:t>
            </a:r>
            <a:r>
              <a:rPr lang="zh-TW" altLang="zh-TW" dirty="0">
                <a:latin typeface="微軟正黑體" pitchFamily="34" charset="-120"/>
                <a:ea typeface="微軟正黑體" pitchFamily="34" charset="-120"/>
              </a:rPr>
              <a:t>里</a:t>
            </a:r>
            <a:r>
              <a:rPr lang="zh-TW" altLang="zh-TW" dirty="0" smtClean="0">
                <a:latin typeface="微軟正黑體" pitchFamily="34" charset="-120"/>
                <a:ea typeface="微軟正黑體" pitchFamily="34" charset="-120"/>
              </a:rPr>
              <a:t>約</a:t>
            </a:r>
            <a:r>
              <a:rPr lang="zh-TW" altLang="en-US" dirty="0">
                <a:latin typeface="微軟正黑體" pitchFamily="34" charset="-120"/>
                <a:ea typeface="微軟正黑體" pitchFamily="34" charset="-120"/>
              </a:rPr>
              <a:t>地球高峰</a:t>
            </a:r>
            <a:r>
              <a:rPr lang="zh-TW" altLang="zh-TW" dirty="0" smtClean="0">
                <a:latin typeface="微軟正黑體" pitchFamily="34" charset="-120"/>
                <a:ea typeface="微軟正黑體" pitchFamily="34" charset="-120"/>
              </a:rPr>
              <a:t>會議</a:t>
            </a:r>
            <a:r>
              <a:rPr lang="zh-TW" altLang="zh-TW" dirty="0">
                <a:latin typeface="微軟正黑體" pitchFamily="34" charset="-120"/>
                <a:ea typeface="微軟正黑體" pitchFamily="34" charset="-120"/>
              </a:rPr>
              <a:t>以來的漫長</a:t>
            </a:r>
            <a:r>
              <a:rPr lang="zh-TW" altLang="zh-TW" dirty="0" smtClean="0">
                <a:latin typeface="微軟正黑體" pitchFamily="34" charset="-120"/>
                <a:ea typeface="微軟正黑體" pitchFamily="34" charset="-120"/>
              </a:rPr>
              <a:t>旅程</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 </a:t>
            </a:r>
            <a:r>
              <a:rPr lang="zh-TW" altLang="zh-TW" dirty="0" smtClean="0">
                <a:latin typeface="微軟正黑體" pitchFamily="34" charset="-120"/>
                <a:ea typeface="微軟正黑體" pitchFamily="34" charset="-120"/>
              </a:rPr>
              <a:t>改版</a:t>
            </a:r>
            <a:r>
              <a:rPr lang="zh-TW" altLang="zh-TW" dirty="0">
                <a:latin typeface="微軟正黑體" pitchFamily="34" charset="-120"/>
                <a:ea typeface="微軟正黑體" pitchFamily="34" charset="-120"/>
              </a:rPr>
              <a:t>背景</a:t>
            </a:r>
            <a:endParaRPr lang="en-GB" dirty="0">
              <a:latin typeface="微軟正黑體" pitchFamily="34" charset="-120"/>
              <a:ea typeface="微軟正黑體" pitchFamily="34" charset="-120"/>
            </a:endParaRPr>
          </a:p>
          <a:p>
            <a:pPr>
              <a:spcAft>
                <a:spcPts val="600"/>
              </a:spcAft>
            </a:pPr>
            <a:r>
              <a:rPr lang="zh-TW" altLang="en-US" dirty="0">
                <a:latin typeface="微軟正黑體" pitchFamily="34" charset="-120"/>
                <a:ea typeface="微軟正黑體" pitchFamily="34" charset="-120"/>
              </a:rPr>
              <a:t>為何</a:t>
            </a:r>
            <a:r>
              <a:rPr lang="en-GB" altLang="zh-TW" dirty="0">
                <a:latin typeface="微軟正黑體" pitchFamily="34" charset="-120"/>
                <a:ea typeface="微軟正黑體" pitchFamily="34" charset="-120"/>
              </a:rPr>
              <a:t>ISO </a:t>
            </a:r>
            <a:r>
              <a:rPr lang="en-GB" altLang="zh-TW" dirty="0" smtClean="0">
                <a:latin typeface="微軟正黑體" pitchFamily="34" charset="-120"/>
                <a:ea typeface="微軟正黑體" pitchFamily="34" charset="-120"/>
              </a:rPr>
              <a:t>14001</a:t>
            </a:r>
            <a:r>
              <a:rPr lang="zh-TW" altLang="en-US" dirty="0">
                <a:latin typeface="微軟正黑體" pitchFamily="34" charset="-120"/>
                <a:ea typeface="微軟正黑體" pitchFamily="34" charset="-120"/>
              </a:rPr>
              <a:t>如此重要</a:t>
            </a:r>
            <a:endParaRPr lang="en-GB" altLang="zh-TW" dirty="0">
              <a:latin typeface="微軟正黑體" pitchFamily="34" charset="-120"/>
              <a:ea typeface="微軟正黑體" pitchFamily="34" charset="-120"/>
            </a:endParaRPr>
          </a:p>
          <a:p>
            <a:pPr>
              <a:spcAft>
                <a:spcPts val="600"/>
              </a:spcAft>
            </a:pPr>
            <a:r>
              <a:rPr lang="zh-TW" altLang="en-US" dirty="0">
                <a:latin typeface="微軟正黑體" pitchFamily="34" charset="-120"/>
                <a:ea typeface="微軟正黑體" pitchFamily="34" charset="-120"/>
              </a:rPr>
              <a:t>有哪些重大改變</a:t>
            </a:r>
            <a:endParaRPr lang="en-GB" altLang="zh-TW" dirty="0">
              <a:latin typeface="微軟正黑體" pitchFamily="34" charset="-120"/>
              <a:ea typeface="微軟正黑體" pitchFamily="34" charset="-120"/>
            </a:endParaRPr>
          </a:p>
          <a:p>
            <a:pPr>
              <a:spcAft>
                <a:spcPts val="600"/>
              </a:spcAft>
            </a:pPr>
            <a:r>
              <a:rPr lang="zh-TW" altLang="en-US" dirty="0">
                <a:latin typeface="微軟正黑體" pitchFamily="34" charset="-120"/>
                <a:ea typeface="微軟正黑體" pitchFamily="34" charset="-120"/>
              </a:rPr>
              <a:t>優勢為何</a:t>
            </a:r>
            <a:endParaRPr lang="en-GB" altLang="zh-TW" dirty="0">
              <a:latin typeface="微軟正黑體" pitchFamily="34" charset="-120"/>
              <a:ea typeface="微軟正黑體" pitchFamily="34" charset="-120"/>
            </a:endParaRPr>
          </a:p>
          <a:p>
            <a:pPr>
              <a:spcAft>
                <a:spcPts val="600"/>
              </a:spcAft>
            </a:pPr>
            <a:r>
              <a:rPr lang="zh-TW" altLang="en-US" dirty="0">
                <a:latin typeface="微軟正黑體" pitchFamily="34" charset="-120"/>
                <a:ea typeface="微軟正黑體" pitchFamily="34" charset="-120"/>
              </a:rPr>
              <a:t>我們須要做何因應</a:t>
            </a:r>
            <a:endParaRPr lang="en-US" altLang="zh-TW" dirty="0">
              <a:latin typeface="微軟正黑體" pitchFamily="34" charset="-120"/>
              <a:ea typeface="微軟正黑體" pitchFamily="34" charset="-120"/>
            </a:endParaRPr>
          </a:p>
          <a:p>
            <a:pPr>
              <a:spcAft>
                <a:spcPts val="600"/>
              </a:spcAft>
            </a:pPr>
            <a:r>
              <a:rPr lang="zh-TW" altLang="en-US" dirty="0">
                <a:latin typeface="微軟正黑體" pitchFamily="34" charset="-120"/>
                <a:ea typeface="微軟正黑體" pitchFamily="34" charset="-120"/>
              </a:rPr>
              <a:t>我們的專案小組</a:t>
            </a:r>
            <a:endParaRPr lang="en-GB" altLang="zh-TW" dirty="0">
              <a:latin typeface="微軟正黑體" pitchFamily="34" charset="-120"/>
              <a:ea typeface="微軟正黑體" pitchFamily="34" charset="-120"/>
            </a:endParaRPr>
          </a:p>
          <a:p>
            <a:pPr>
              <a:spcAft>
                <a:spcPts val="600"/>
              </a:spcAft>
            </a:pPr>
            <a:r>
              <a:rPr lang="zh-TW" altLang="en-US" dirty="0">
                <a:latin typeface="微軟正黑體" pitchFamily="34" charset="-120"/>
                <a:ea typeface="微軟正黑體" pitchFamily="34" charset="-120"/>
              </a:rPr>
              <a:t>後續步驟</a:t>
            </a:r>
            <a:endParaRPr lang="en-GB" altLang="zh-TW" dirty="0">
              <a:latin typeface="微軟正黑體" pitchFamily="34" charset="-120"/>
              <a:ea typeface="微軟正黑體" pitchFamily="34" charset="-120"/>
            </a:endParaRPr>
          </a:p>
          <a:p>
            <a:pPr>
              <a:spcAft>
                <a:spcPts val="600"/>
              </a:spcAft>
            </a:pPr>
            <a:endParaRPr lang="en-GB" dirty="0" smtClean="0"/>
          </a:p>
          <a:p>
            <a:pPr>
              <a:spcAft>
                <a:spcPts val="600"/>
              </a:spcAft>
            </a:pPr>
            <a:endParaRPr lang="en-GB" dirty="0" smtClean="0"/>
          </a:p>
          <a:p>
            <a:pPr marL="0" indent="0">
              <a:spcAft>
                <a:spcPts val="600"/>
              </a:spcAft>
              <a:buNone/>
            </a:pPr>
            <a:endParaRPr lang="en-GB"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50227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dirty="0" smtClean="0">
                <a:latin typeface="微軟正黑體" pitchFamily="34" charset="-120"/>
                <a:ea typeface="微軟正黑體" pitchFamily="34" charset="-120"/>
              </a:rPr>
              <a:t>自里約</a:t>
            </a:r>
            <a:r>
              <a:rPr lang="zh-TW" altLang="en-US" dirty="0" smtClean="0">
                <a:latin typeface="微軟正黑體" pitchFamily="34" charset="-120"/>
                <a:ea typeface="微軟正黑體" pitchFamily="34" charset="-120"/>
              </a:rPr>
              <a:t>地球高峰</a:t>
            </a:r>
            <a:r>
              <a:rPr lang="zh-TW" altLang="zh-TW" dirty="0" smtClean="0">
                <a:latin typeface="微軟正黑體" pitchFamily="34" charset="-120"/>
                <a:ea typeface="微軟正黑體" pitchFamily="34" charset="-120"/>
              </a:rPr>
              <a:t>會議以來的漫長旅程</a:t>
            </a:r>
            <a:r>
              <a:rPr lang="en-US" altLang="zh-TW" dirty="0" smtClean="0">
                <a:latin typeface="微軟正黑體" pitchFamily="34" charset="-120"/>
                <a:ea typeface="微軟正黑體" pitchFamily="34" charset="-120"/>
              </a:rPr>
              <a:t>......</a:t>
            </a:r>
            <a:endParaRPr lang="en-GB" dirty="0">
              <a:latin typeface="微軟正黑體" pitchFamily="34" charset="-120"/>
              <a:ea typeface="微軟正黑體" pitchFamily="34" charset="-120"/>
            </a:endParaRPr>
          </a:p>
        </p:txBody>
      </p:sp>
      <p:sp>
        <p:nvSpPr>
          <p:cNvPr id="5" name="Content Placeholder 4"/>
          <p:cNvSpPr>
            <a:spLocks noGrp="1"/>
          </p:cNvSpPr>
          <p:nvPr>
            <p:ph idx="1"/>
          </p:nvPr>
        </p:nvSpPr>
        <p:spPr/>
        <p:txBody>
          <a:bodyPr/>
          <a:lstStyle/>
          <a:p>
            <a:pPr marL="342900" indent="-342900">
              <a:spcBef>
                <a:spcPts val="600"/>
              </a:spcBef>
              <a:spcAft>
                <a:spcPts val="600"/>
              </a:spcAft>
              <a:buClrTx/>
              <a:buFont typeface="+mj-lt"/>
              <a:buAutoNum type="arabicPeriod"/>
            </a:pPr>
            <a:r>
              <a:rPr lang="zh-TW" altLang="zh-TW" dirty="0" smtClean="0">
                <a:latin typeface="微軟正黑體" pitchFamily="34" charset="-120"/>
                <a:ea typeface="微軟正黑體" pitchFamily="34" charset="-120"/>
              </a:rPr>
              <a:t>對</a:t>
            </a:r>
            <a:r>
              <a:rPr lang="zh-TW" altLang="en-US" dirty="0" smtClean="0">
                <a:latin typeface="微軟正黑體" pitchFamily="34" charset="-120"/>
                <a:ea typeface="微軟正黑體" pitchFamily="34" charset="-120"/>
              </a:rPr>
              <a:t>環保</a:t>
            </a:r>
            <a:r>
              <a:rPr lang="zh-TW" altLang="zh-TW" dirty="0" smtClean="0">
                <a:latin typeface="微軟正黑體" pitchFamily="34" charset="-120"/>
                <a:ea typeface="微軟正黑體" pitchFamily="34" charset="-120"/>
              </a:rPr>
              <a:t>議題之瞭解和認識日益增長</a:t>
            </a:r>
            <a:endParaRPr lang="en-GB" dirty="0" smtClean="0">
              <a:latin typeface="微軟正黑體" pitchFamily="34" charset="-120"/>
              <a:ea typeface="微軟正黑體" pitchFamily="34" charset="-120"/>
            </a:endParaRPr>
          </a:p>
          <a:p>
            <a:pPr marL="342900" indent="-342900">
              <a:spcBef>
                <a:spcPts val="600"/>
              </a:spcBef>
              <a:spcAft>
                <a:spcPts val="600"/>
              </a:spcAft>
              <a:buClrTx/>
              <a:buFont typeface="+mj-lt"/>
              <a:buAutoNum type="arabicPeriod"/>
            </a:pPr>
            <a:r>
              <a:rPr lang="zh-TW" altLang="zh-TW" dirty="0" smtClean="0">
                <a:latin typeface="微軟正黑體" pitchFamily="34" charset="-120"/>
                <a:ea typeface="微軟正黑體" pitchFamily="34" charset="-120"/>
              </a:rPr>
              <a:t>相關</a:t>
            </a:r>
            <a:r>
              <a:rPr lang="zh-TW" altLang="en-US" dirty="0" smtClean="0">
                <a:latin typeface="微軟正黑體" pitchFamily="34" charset="-120"/>
                <a:ea typeface="微軟正黑體" pitchFamily="34" charset="-120"/>
              </a:rPr>
              <a:t>法案</a:t>
            </a:r>
            <a:r>
              <a:rPr lang="zh-TW" altLang="zh-TW" dirty="0" smtClean="0">
                <a:latin typeface="微軟正黑體" pitchFamily="34" charset="-120"/>
                <a:ea typeface="微軟正黑體" pitchFamily="34" charset="-120"/>
              </a:rPr>
              <a:t>增加</a:t>
            </a:r>
            <a:endParaRPr lang="en-GB" dirty="0" smtClean="0">
              <a:latin typeface="微軟正黑體" pitchFamily="34" charset="-120"/>
              <a:ea typeface="微軟正黑體" pitchFamily="34" charset="-120"/>
            </a:endParaRPr>
          </a:p>
          <a:p>
            <a:pPr marL="342900" indent="-342900">
              <a:spcBef>
                <a:spcPts val="600"/>
              </a:spcBef>
              <a:spcAft>
                <a:spcPts val="600"/>
              </a:spcAft>
              <a:buClrTx/>
              <a:buFont typeface="+mj-lt"/>
              <a:buAutoNum type="arabicPeriod"/>
            </a:pPr>
            <a:r>
              <a:rPr lang="zh-TW" altLang="zh-TW" dirty="0" smtClean="0">
                <a:latin typeface="微軟正黑體" pitchFamily="34" charset="-120"/>
                <a:ea typeface="微軟正黑體" pitchFamily="34" charset="-120"/>
              </a:rPr>
              <a:t>全球人口增長</a:t>
            </a:r>
            <a:endParaRPr lang="en-GB" dirty="0" smtClean="0">
              <a:latin typeface="微軟正黑體" pitchFamily="34" charset="-120"/>
              <a:ea typeface="微軟正黑體" pitchFamily="34" charset="-120"/>
            </a:endParaRPr>
          </a:p>
          <a:p>
            <a:pPr marL="342900" indent="-342900">
              <a:spcBef>
                <a:spcPts val="600"/>
              </a:spcBef>
              <a:spcAft>
                <a:spcPts val="600"/>
              </a:spcAft>
              <a:buClrTx/>
              <a:buFont typeface="+mj-lt"/>
              <a:buAutoNum type="arabicPeriod"/>
            </a:pPr>
            <a:r>
              <a:rPr lang="zh-TW" altLang="zh-TW" dirty="0" smtClean="0">
                <a:latin typeface="微軟正黑體" pitchFamily="34" charset="-120"/>
                <a:ea typeface="微軟正黑體" pitchFamily="34" charset="-120"/>
              </a:rPr>
              <a:t>品牌商譽</a:t>
            </a:r>
            <a:endParaRPr lang="en-GB" dirty="0" smtClean="0">
              <a:latin typeface="微軟正黑體" pitchFamily="34" charset="-120"/>
              <a:ea typeface="微軟正黑體" pitchFamily="34" charset="-120"/>
            </a:endParaRPr>
          </a:p>
          <a:p>
            <a:pPr marL="342900" indent="-342900">
              <a:spcBef>
                <a:spcPts val="600"/>
              </a:spcBef>
              <a:spcAft>
                <a:spcPts val="600"/>
              </a:spcAft>
              <a:buClrTx/>
              <a:buFont typeface="+mj-lt"/>
              <a:buAutoNum type="arabicPeriod"/>
            </a:pPr>
            <a:r>
              <a:rPr lang="zh-TW" altLang="zh-TW" dirty="0" smtClean="0">
                <a:latin typeface="微軟正黑體" pitchFamily="34" charset="-120"/>
                <a:ea typeface="微軟正黑體" pitchFamily="34" charset="-120"/>
              </a:rPr>
              <a:t>供應鏈更為複雜</a:t>
            </a:r>
            <a:endParaRPr lang="en-GB" dirty="0" smtClean="0">
              <a:latin typeface="微軟正黑體" pitchFamily="34" charset="-120"/>
              <a:ea typeface="微軟正黑體" pitchFamily="34" charset="-120"/>
            </a:endParaRPr>
          </a:p>
        </p:txBody>
      </p:sp>
      <p:pic>
        <p:nvPicPr>
          <p:cNvPr id="1026" name="Picture 2" descr="H:\MDG--Rio20--1992-Rio-UNCE-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2580" y="1257300"/>
            <a:ext cx="4053663" cy="2432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93658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改版</a:t>
            </a:r>
            <a:r>
              <a:rPr lang="zh-TW" altLang="zh-TW" dirty="0" smtClean="0">
                <a:latin typeface="微軟正黑體" pitchFamily="34" charset="-120"/>
                <a:ea typeface="微軟正黑體" pitchFamily="34" charset="-120"/>
              </a:rPr>
              <a:t>背景</a:t>
            </a:r>
            <a:endParaRPr lang="en-GB" dirty="0">
              <a:latin typeface="微軟正黑體" pitchFamily="34" charset="-120"/>
              <a:ea typeface="微軟正黑體" pitchFamily="34" charset="-120"/>
            </a:endParaRPr>
          </a:p>
        </p:txBody>
      </p:sp>
      <p:sp>
        <p:nvSpPr>
          <p:cNvPr id="3" name="Content Placeholder 2"/>
          <p:cNvSpPr>
            <a:spLocks noGrp="1"/>
          </p:cNvSpPr>
          <p:nvPr>
            <p:ph idx="1"/>
          </p:nvPr>
        </p:nvSpPr>
        <p:spPr>
          <a:xfrm>
            <a:off x="457200" y="826077"/>
            <a:ext cx="8229600" cy="3546475"/>
          </a:xfrm>
        </p:spPr>
        <p:txBody>
          <a:bodyPr/>
          <a:lstStyle/>
          <a:p>
            <a:r>
              <a:rPr lang="zh-TW" altLang="en-US" dirty="0" smtClean="0">
                <a:latin typeface="微軟正黑體" pitchFamily="34" charset="-120"/>
                <a:ea typeface="微軟正黑體" pitchFamily="34" charset="-120"/>
              </a:rPr>
              <a:t>定期</a:t>
            </a:r>
            <a:r>
              <a:rPr lang="zh-TW" altLang="en-US" dirty="0">
                <a:latin typeface="微軟正黑體" pitchFamily="34" charset="-120"/>
                <a:ea typeface="微軟正黑體" pitchFamily="34" charset="-120"/>
              </a:rPr>
              <a:t>檢視</a:t>
            </a:r>
            <a:r>
              <a:rPr lang="zh-TW" altLang="en-US" dirty="0" smtClean="0">
                <a:latin typeface="微軟正黑體" pitchFamily="34" charset="-120"/>
                <a:ea typeface="微軟正黑體" pitchFamily="34" charset="-120"/>
              </a:rPr>
              <a:t>所有</a:t>
            </a:r>
            <a:r>
              <a:rPr lang="zh-TW" altLang="en-US" dirty="0">
                <a:latin typeface="微軟正黑體" pitchFamily="34" charset="-120"/>
                <a:ea typeface="微軟正黑體" pitchFamily="34" charset="-120"/>
              </a:rPr>
              <a:t>的</a:t>
            </a:r>
            <a:r>
              <a:rPr lang="zh-TW" altLang="en-US" dirty="0" smtClean="0">
                <a:latin typeface="微軟正黑體" pitchFamily="34" charset="-120"/>
                <a:ea typeface="微軟正黑體" pitchFamily="34" charset="-120"/>
              </a:rPr>
              <a:t>標準，</a:t>
            </a:r>
            <a:r>
              <a:rPr lang="zh-TW" altLang="en-US" dirty="0">
                <a:latin typeface="微軟正黑體" pitchFamily="34" charset="-120"/>
                <a:ea typeface="微軟正黑體" pitchFamily="34" charset="-120"/>
              </a:rPr>
              <a:t>以確保其</a:t>
            </a:r>
            <a:r>
              <a:rPr lang="en-US" altLang="zh-TW" dirty="0">
                <a:latin typeface="微軟正黑體" pitchFamily="34" charset="-120"/>
                <a:ea typeface="微軟正黑體" pitchFamily="34" charset="-120"/>
              </a:rPr>
              <a:t>:</a:t>
            </a:r>
          </a:p>
          <a:p>
            <a:pPr lvl="1">
              <a:buFont typeface="Arial" pitchFamily="34" charset="0"/>
              <a:buChar char="•"/>
            </a:pPr>
            <a:r>
              <a:rPr lang="zh-TW" altLang="en-US" dirty="0">
                <a:latin typeface="微軟正黑體" pitchFamily="34" charset="-120"/>
                <a:ea typeface="微軟正黑體" pitchFamily="34" charset="-120"/>
              </a:rPr>
              <a:t>適應變化中的世界</a:t>
            </a:r>
            <a:endParaRPr lang="en-US" altLang="zh-TW" dirty="0">
              <a:latin typeface="微軟正黑體" pitchFamily="34" charset="-120"/>
              <a:ea typeface="微軟正黑體" pitchFamily="34" charset="-120"/>
            </a:endParaRPr>
          </a:p>
          <a:p>
            <a:pPr lvl="1">
              <a:buFont typeface="Arial" pitchFamily="34" charset="0"/>
              <a:buChar char="•"/>
            </a:pPr>
            <a:r>
              <a:rPr lang="zh-TW" altLang="en-US" dirty="0">
                <a:latin typeface="微軟正黑體" pitchFamily="34" charset="-120"/>
                <a:ea typeface="微軟正黑體" pitchFamily="34" charset="-120"/>
              </a:rPr>
              <a:t>更加強調客戶至上並改善客戶滿意度</a:t>
            </a:r>
            <a:endParaRPr lang="en-US" altLang="zh-TW" dirty="0">
              <a:latin typeface="微軟正黑體" pitchFamily="34" charset="-120"/>
              <a:ea typeface="微軟正黑體" pitchFamily="34" charset="-120"/>
            </a:endParaRPr>
          </a:p>
          <a:p>
            <a:pPr lvl="1">
              <a:buFont typeface="Arial" pitchFamily="34" charset="0"/>
              <a:buChar char="•"/>
            </a:pPr>
            <a:r>
              <a:rPr lang="zh-TW" altLang="en-US" dirty="0">
                <a:latin typeface="微軟正黑體" pitchFamily="34" charset="-120"/>
                <a:ea typeface="微軟正黑體" pitchFamily="34" charset="-120"/>
              </a:rPr>
              <a:t>反映出日益複雜的組織環境</a:t>
            </a:r>
            <a:endParaRPr lang="en-US" altLang="zh-TW" dirty="0">
              <a:latin typeface="微軟正黑體" pitchFamily="34" charset="-120"/>
              <a:ea typeface="微軟正黑體" pitchFamily="34" charset="-120"/>
            </a:endParaRPr>
          </a:p>
          <a:p>
            <a:pPr lvl="1">
              <a:buFont typeface="Arial" pitchFamily="34" charset="0"/>
              <a:buChar char="•"/>
            </a:pPr>
            <a:r>
              <a:rPr lang="zh-TW" altLang="en-US" dirty="0">
                <a:latin typeface="微軟正黑體" pitchFamily="34" charset="-120"/>
                <a:ea typeface="微軟正黑體" pitchFamily="34" charset="-120"/>
              </a:rPr>
              <a:t>滿足當事人</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利害關係人的需求</a:t>
            </a:r>
            <a:endParaRPr lang="en-GB" altLang="zh-TW" dirty="0">
              <a:latin typeface="微軟正黑體" pitchFamily="34" charset="-120"/>
              <a:ea typeface="微軟正黑體" pitchFamily="34" charset="-120"/>
            </a:endParaRPr>
          </a:p>
          <a:p>
            <a:endParaRPr lang="en-US" dirty="0" smtClean="0"/>
          </a:p>
          <a:p>
            <a:r>
              <a:rPr lang="zh-TW" altLang="en-US" dirty="0">
                <a:latin typeface="微軟正黑體" pitchFamily="34" charset="-120"/>
                <a:ea typeface="微軟正黑體" pitchFamily="34" charset="-120"/>
              </a:rPr>
              <a:t>重大改變包括：</a:t>
            </a:r>
            <a:endParaRPr lang="en-US" altLang="zh-TW" dirty="0">
              <a:latin typeface="微軟正黑體" pitchFamily="34" charset="-120"/>
              <a:ea typeface="微軟正黑體" pitchFamily="34" charset="-120"/>
            </a:endParaRPr>
          </a:p>
          <a:p>
            <a:pPr lvl="1">
              <a:buFont typeface="Arial" pitchFamily="34" charset="0"/>
              <a:buChar char="•"/>
            </a:pPr>
            <a:r>
              <a:rPr lang="zh-TW" altLang="en-US" dirty="0">
                <a:latin typeface="微軟正黑體" pitchFamily="34" charset="-120"/>
                <a:ea typeface="微軟正黑體" pitchFamily="34" charset="-120"/>
              </a:rPr>
              <a:t>成為整合諸多管理系統的基礎</a:t>
            </a:r>
            <a:endParaRPr lang="en-US" altLang="zh-TW" dirty="0">
              <a:latin typeface="微軟正黑體" pitchFamily="34" charset="-120"/>
              <a:ea typeface="微軟正黑體" pitchFamily="34" charset="-120"/>
            </a:endParaRPr>
          </a:p>
          <a:p>
            <a:pPr lvl="1">
              <a:buFont typeface="Arial" pitchFamily="34" charset="0"/>
              <a:buChar char="•"/>
            </a:pPr>
            <a:r>
              <a:rPr lang="zh-TW" altLang="zh-TW" dirty="0">
                <a:latin typeface="微軟正黑體" pitchFamily="34" charset="-120"/>
                <a:ea typeface="微軟正黑體" pitchFamily="34" charset="-120"/>
              </a:rPr>
              <a:t>著重領導團隊</a:t>
            </a:r>
            <a:r>
              <a:rPr lang="zh-TW" altLang="en-US" dirty="0">
                <a:latin typeface="微軟正黑體" pitchFamily="34" charset="-120"/>
                <a:ea typeface="微軟正黑體" pitchFamily="34" charset="-120"/>
              </a:rPr>
              <a:t>的參與度</a:t>
            </a:r>
            <a:endParaRPr lang="en-GB" dirty="0">
              <a:latin typeface="微軟正黑體" pitchFamily="34" charset="-120"/>
              <a:ea typeface="微軟正黑體" pitchFamily="34" charset="-120"/>
            </a:endParaRPr>
          </a:p>
          <a:p>
            <a:pPr lvl="1">
              <a:buFont typeface="Arial" pitchFamily="34" charset="0"/>
              <a:buChar char="•"/>
            </a:pPr>
            <a:r>
              <a:rPr lang="zh-TW" altLang="zh-TW" dirty="0">
                <a:latin typeface="微軟正黑體" pitchFamily="34" charset="-120"/>
                <a:ea typeface="微軟正黑體" pitchFamily="34" charset="-120"/>
              </a:rPr>
              <a:t>生命週期概念及其</a:t>
            </a:r>
            <a:r>
              <a:rPr lang="zh-TW" altLang="zh-TW" dirty="0" smtClean="0">
                <a:latin typeface="微軟正黑體" pitchFamily="34" charset="-120"/>
                <a:ea typeface="微軟正黑體" pitchFamily="34" charset="-120"/>
              </a:rPr>
              <a:t>影響</a:t>
            </a:r>
            <a:endParaRPr lang="en-US" altLang="zh-TW" dirty="0" smtClean="0">
              <a:latin typeface="微軟正黑體" pitchFamily="34" charset="-120"/>
              <a:ea typeface="微軟正黑體" pitchFamily="34" charset="-120"/>
            </a:endParaRPr>
          </a:p>
          <a:p>
            <a:pPr lvl="1">
              <a:buFont typeface="Arial" pitchFamily="34" charset="0"/>
              <a:buChar char="•"/>
            </a:pPr>
            <a:r>
              <a:rPr lang="zh-TW" altLang="en-US" dirty="0">
                <a:latin typeface="微軟正黑體" pitchFamily="34" charset="-120"/>
                <a:ea typeface="微軟正黑體" pitchFamily="34" charset="-120"/>
              </a:rPr>
              <a:t>改進風險與機會管理</a:t>
            </a:r>
            <a:endParaRPr lang="en-GB" dirty="0">
              <a:latin typeface="微軟正黑體" pitchFamily="34" charset="-120"/>
              <a:ea typeface="微軟正黑體" pitchFamily="34" charset="-120"/>
            </a:endParaRPr>
          </a:p>
          <a:p>
            <a:pPr marL="0" indent="0">
              <a:spcAft>
                <a:spcPts val="600"/>
              </a:spcAft>
              <a:buNone/>
            </a:pPr>
            <a:endParaRPr lang="en-GB" dirty="0" smtClean="0"/>
          </a:p>
        </p:txBody>
      </p:sp>
      <p:sp>
        <p:nvSpPr>
          <p:cNvPr id="7" name="Rectangle 6"/>
          <p:cNvSpPr/>
          <p:nvPr/>
        </p:nvSpPr>
        <p:spPr>
          <a:xfrm>
            <a:off x="4405340" y="2034571"/>
            <a:ext cx="4104000" cy="1368000"/>
          </a:xfrm>
          <a:prstGeom prst="rect">
            <a:avLst/>
          </a:prstGeom>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spcBef>
                <a:spcPts val="0"/>
              </a:spcBef>
              <a:defRPr/>
            </a:pPr>
            <a:r>
              <a:rPr lang="zh-TW" altLang="en-US" sz="2800" b="0" dirty="0" smtClean="0">
                <a:solidFill>
                  <a:schemeClr val="tx1"/>
                </a:solidFill>
                <a:latin typeface="微軟正黑體" pitchFamily="34" charset="-120"/>
                <a:ea typeface="微軟正黑體" pitchFamily="34" charset="-120"/>
                <a:cs typeface="Verdana" pitchFamily="34" charset="0"/>
              </a:rPr>
              <a:t>保護環境</a:t>
            </a:r>
            <a:r>
              <a:rPr lang="zh-TW" altLang="en-US" sz="2800" dirty="0" smtClean="0">
                <a:solidFill>
                  <a:schemeClr val="tx1"/>
                </a:solidFill>
                <a:latin typeface="微軟正黑體" pitchFamily="34" charset="-120"/>
                <a:ea typeface="微軟正黑體" pitchFamily="34" charset="-120"/>
                <a:cs typeface="Verdana" pitchFamily="34" charset="0"/>
              </a:rPr>
              <a:t>仍是</a:t>
            </a:r>
            <a:endParaRPr lang="en-US" altLang="zh-TW" sz="2800" dirty="0" smtClean="0">
              <a:solidFill>
                <a:schemeClr val="tx1"/>
              </a:solidFill>
              <a:latin typeface="微軟正黑體" pitchFamily="34" charset="-120"/>
              <a:ea typeface="微軟正黑體" pitchFamily="34" charset="-120"/>
              <a:cs typeface="Verdana" pitchFamily="34" charset="0"/>
            </a:endParaRPr>
          </a:p>
          <a:p>
            <a:pPr algn="ctr">
              <a:spcBef>
                <a:spcPts val="0"/>
              </a:spcBef>
              <a:defRPr/>
            </a:pPr>
            <a:r>
              <a:rPr lang="zh-TW" altLang="en-US" sz="2800" dirty="0" smtClean="0">
                <a:solidFill>
                  <a:schemeClr val="tx1"/>
                </a:solidFill>
                <a:latin typeface="微軟正黑體" pitchFamily="34" charset="-120"/>
                <a:ea typeface="微軟正黑體" pitchFamily="34" charset="-120"/>
                <a:cs typeface="Verdana" pitchFamily="34" charset="0"/>
              </a:rPr>
              <a:t>首要關注焦點</a:t>
            </a:r>
            <a:endParaRPr lang="en-US" sz="2800" b="0" dirty="0">
              <a:solidFill>
                <a:schemeClr val="tx1"/>
              </a:solidFill>
              <a:ea typeface="Verdana" pitchFamily="34" charset="0"/>
              <a:cs typeface="Verdana" pitchFamily="34" charset="0"/>
            </a:endParaRPr>
          </a:p>
        </p:txBody>
      </p:sp>
      <p:pic>
        <p:nvPicPr>
          <p:cNvPr id="9"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73893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latin typeface="微軟正黑體" pitchFamily="34" charset="-120"/>
                <a:ea typeface="微軟正黑體" pitchFamily="34" charset="-120"/>
              </a:rPr>
              <a:t>為何</a:t>
            </a:r>
            <a:r>
              <a:rPr lang="en-GB" altLang="zh-TW" dirty="0" smtClean="0">
                <a:latin typeface="微軟正黑體" pitchFamily="34" charset="-120"/>
                <a:ea typeface="微軟正黑體" pitchFamily="34" charset="-120"/>
              </a:rPr>
              <a:t>ISO </a:t>
            </a:r>
            <a:r>
              <a:rPr lang="en-US" altLang="zh-TW" dirty="0" smtClean="0">
                <a:latin typeface="微軟正黑體" pitchFamily="34" charset="-120"/>
                <a:ea typeface="微軟正黑體" pitchFamily="34" charset="-120"/>
              </a:rPr>
              <a:t>14</a:t>
            </a:r>
            <a:r>
              <a:rPr lang="en-GB" altLang="zh-TW" dirty="0" smtClean="0">
                <a:latin typeface="微軟正黑體" pitchFamily="34" charset="-120"/>
                <a:ea typeface="微軟正黑體" pitchFamily="34" charset="-120"/>
              </a:rPr>
              <a:t>001</a:t>
            </a:r>
            <a:r>
              <a:rPr lang="zh-TW" altLang="en-US" dirty="0" smtClean="0">
                <a:latin typeface="微軟正黑體" pitchFamily="34" charset="-120"/>
                <a:ea typeface="微軟正黑體" pitchFamily="34" charset="-120"/>
              </a:rPr>
              <a:t>如此重要</a:t>
            </a:r>
            <a:endParaRPr lang="en-GB" dirty="0">
              <a:latin typeface="微軟正黑體" pitchFamily="34" charset="-120"/>
              <a:ea typeface="微軟正黑體" pitchFamily="34" charset="-120"/>
            </a:endParaRPr>
          </a:p>
        </p:txBody>
      </p:sp>
      <p:sp>
        <p:nvSpPr>
          <p:cNvPr id="3" name="Content Placeholder 2"/>
          <p:cNvSpPr>
            <a:spLocks noGrp="1"/>
          </p:cNvSpPr>
          <p:nvPr>
            <p:ph idx="1"/>
          </p:nvPr>
        </p:nvSpPr>
        <p:spPr/>
        <p:txBody>
          <a:bodyPr/>
          <a:lstStyle/>
          <a:p>
            <a:pPr marL="0" indent="0">
              <a:buNone/>
            </a:pPr>
            <a:r>
              <a:rPr lang="en-US" altLang="zh-TW" dirty="0" smtClean="0">
                <a:latin typeface="微軟正黑體" pitchFamily="34" charset="-120"/>
                <a:ea typeface="微軟正黑體" pitchFamily="34" charset="-120"/>
              </a:rPr>
              <a:t>ISO</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14001</a:t>
            </a:r>
            <a:r>
              <a:rPr lang="zh-TW" altLang="en-US" dirty="0">
                <a:latin typeface="微軟正黑體" pitchFamily="34" charset="-120"/>
                <a:ea typeface="微軟正黑體" pitchFamily="34" charset="-120"/>
              </a:rPr>
              <a:t>協助了全球各地不計其數的組織達成下列目標：</a:t>
            </a:r>
            <a:endParaRPr lang="en-GB" altLang="zh-TW" dirty="0">
              <a:latin typeface="微軟正黑體" pitchFamily="34" charset="-120"/>
              <a:ea typeface="微軟正黑體" pitchFamily="34" charset="-120"/>
            </a:endParaRPr>
          </a:p>
          <a:p>
            <a:endParaRPr lang="en-GB" dirty="0" smtClean="0">
              <a:latin typeface="微軟正黑體" pitchFamily="34" charset="-120"/>
              <a:ea typeface="微軟正黑體" pitchFamily="34" charset="-120"/>
            </a:endParaRPr>
          </a:p>
          <a:p>
            <a:pPr lvl="1"/>
            <a:r>
              <a:rPr lang="zh-TW" altLang="zh-TW" dirty="0" smtClean="0">
                <a:latin typeface="微軟正黑體" pitchFamily="34" charset="-120"/>
                <a:ea typeface="微軟正黑體" pitchFamily="34" charset="-120"/>
              </a:rPr>
              <a:t>法規</a:t>
            </a:r>
            <a:r>
              <a:rPr lang="zh-TW" altLang="en-US" dirty="0" smtClean="0">
                <a:latin typeface="微軟正黑體" pitchFamily="34" charset="-120"/>
                <a:ea typeface="微軟正黑體" pitchFamily="34" charset="-120"/>
              </a:rPr>
              <a:t>遵循</a:t>
            </a:r>
            <a:endParaRPr lang="en-GB"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激發對</a:t>
            </a:r>
            <a:r>
              <a:rPr lang="zh-TW" altLang="en-US" dirty="0">
                <a:latin typeface="微軟正黑體" pitchFamily="34" charset="-120"/>
                <a:ea typeface="微軟正黑體" pitchFamily="34" charset="-120"/>
              </a:rPr>
              <a:t>組織</a:t>
            </a:r>
            <a:r>
              <a:rPr lang="zh-TW" altLang="en-US" dirty="0" smtClean="0">
                <a:latin typeface="微軟正黑體" pitchFamily="34" charset="-120"/>
                <a:ea typeface="微軟正黑體" pitchFamily="34" charset="-120"/>
              </a:rPr>
              <a:t>的信任</a:t>
            </a:r>
            <a:endParaRPr lang="en-GB" dirty="0" smtClean="0">
              <a:latin typeface="微軟正黑體" pitchFamily="34" charset="-120"/>
              <a:ea typeface="微軟正黑體" pitchFamily="34" charset="-120"/>
            </a:endParaRPr>
          </a:p>
          <a:p>
            <a:pPr lvl="1"/>
            <a:r>
              <a:rPr lang="zh-TW" altLang="zh-TW" dirty="0" smtClean="0">
                <a:latin typeface="微軟正黑體" pitchFamily="34" charset="-120"/>
                <a:ea typeface="微軟正黑體" pitchFamily="34" charset="-120"/>
              </a:rPr>
              <a:t>減少浪費和缺失</a:t>
            </a:r>
            <a:endParaRPr lang="en-GB" dirty="0" smtClean="0">
              <a:latin typeface="微軟正黑體" pitchFamily="34" charset="-120"/>
              <a:ea typeface="微軟正黑體" pitchFamily="34" charset="-120"/>
            </a:endParaRPr>
          </a:p>
          <a:p>
            <a:pPr lvl="1"/>
            <a:r>
              <a:rPr lang="zh-TW" altLang="zh-TW" dirty="0" smtClean="0">
                <a:latin typeface="微軟正黑體" pitchFamily="34" charset="-120"/>
                <a:ea typeface="微軟正黑體" pitchFamily="34" charset="-120"/>
              </a:rPr>
              <a:t>管理業務風險</a:t>
            </a:r>
            <a:endParaRPr lang="en-GB"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提高競爭力</a:t>
            </a:r>
            <a:endParaRPr lang="en-GB" dirty="0" smtClean="0">
              <a:latin typeface="微軟正黑體" pitchFamily="34" charset="-120"/>
              <a:ea typeface="微軟正黑體" pitchFamily="34" charset="-12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104581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6969" y="-1"/>
            <a:ext cx="978195" cy="978195"/>
          </a:xfrm>
          <a:prstGeom prst="rect">
            <a:avLst/>
          </a:prstGeom>
        </p:spPr>
      </p:pic>
      <p:sp>
        <p:nvSpPr>
          <p:cNvPr id="2" name="Title 1"/>
          <p:cNvSpPr>
            <a:spLocks noGrp="1"/>
          </p:cNvSpPr>
          <p:nvPr>
            <p:ph type="title"/>
          </p:nvPr>
        </p:nvSpPr>
        <p:spPr/>
        <p:txBody>
          <a:bodyPr/>
          <a:lstStyle/>
          <a:p>
            <a:r>
              <a:rPr lang="en-GB" dirty="0" smtClean="0"/>
              <a:t>ISO 14001 – </a:t>
            </a:r>
            <a:r>
              <a:rPr lang="zh-TW" altLang="en-US" dirty="0" smtClean="0">
                <a:latin typeface="微軟正黑體" pitchFamily="34" charset="-120"/>
                <a:ea typeface="微軟正黑體" pitchFamily="34" charset="-120"/>
              </a:rPr>
              <a:t>重大</a:t>
            </a:r>
            <a:r>
              <a:rPr lang="zh-TW" altLang="en-US" dirty="0">
                <a:latin typeface="微軟正黑體" pitchFamily="34" charset="-120"/>
                <a:ea typeface="微軟正黑體" pitchFamily="34" charset="-120"/>
              </a:rPr>
              <a:t>變更</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6398656"/>
              </p:ext>
            </p:extLst>
          </p:nvPr>
        </p:nvGraphicFramePr>
        <p:xfrm>
          <a:off x="457200" y="784319"/>
          <a:ext cx="8229600" cy="3948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131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4028" y="-182513"/>
            <a:ext cx="899331" cy="899331"/>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839456873"/>
              </p:ext>
            </p:extLst>
          </p:nvPr>
        </p:nvGraphicFramePr>
        <p:xfrm>
          <a:off x="457200" y="507350"/>
          <a:ext cx="8229600" cy="4268741"/>
        </p:xfrm>
        <a:graphic>
          <a:graphicData uri="http://schemas.openxmlformats.org/drawingml/2006/table">
            <a:tbl>
              <a:tblPr firstRow="1" bandRow="1">
                <a:tableStyleId>{5C22544A-7EE6-4342-B048-85BDC9FD1C3A}</a:tableStyleId>
              </a:tblPr>
              <a:tblGrid>
                <a:gridCol w="2349795"/>
                <a:gridCol w="2591796"/>
                <a:gridCol w="3288009"/>
              </a:tblGrid>
              <a:tr h="345555">
                <a:tc>
                  <a:txBody>
                    <a:bodyPr/>
                    <a:lstStyle/>
                    <a:p>
                      <a:pPr algn="l"/>
                      <a:r>
                        <a:rPr lang="it-IT" sz="1100" b="1" i="0" u="none" strike="noStrike" baseline="0" dirty="0" smtClean="0">
                          <a:solidFill>
                            <a:srgbClr val="000000"/>
                          </a:solidFill>
                          <a:latin typeface="微軟正黑體" pitchFamily="34" charset="-120"/>
                          <a:ea typeface="微軟正黑體" pitchFamily="34" charset="-120"/>
                        </a:rPr>
                        <a:t>ISO 14001:2004</a:t>
                      </a:r>
                      <a:r>
                        <a:rPr lang="it-IT" sz="1100" b="0" i="0" u="none" strike="noStrike" baseline="0" dirty="0" smtClean="0">
                          <a:solidFill>
                            <a:srgbClr val="000000"/>
                          </a:solidFill>
                          <a:latin typeface="微軟正黑體" pitchFamily="34" charset="-120"/>
                          <a:ea typeface="微軟正黑體" pitchFamily="34" charset="-120"/>
                        </a:rPr>
                        <a:t>		</a:t>
                      </a:r>
                    </a:p>
                  </a:txBody>
                  <a:tcPr/>
                </a:tc>
                <a:tc>
                  <a:txBody>
                    <a:bodyPr/>
                    <a:lstStyle/>
                    <a:p>
                      <a:pPr algn="l"/>
                      <a:r>
                        <a:rPr lang="it-IT" sz="1100" b="1" i="0" u="none" strike="noStrike" baseline="0" dirty="0" smtClean="0">
                          <a:solidFill>
                            <a:srgbClr val="000000"/>
                          </a:solidFill>
                          <a:latin typeface="微軟正黑體" pitchFamily="34" charset="-120"/>
                          <a:ea typeface="微軟正黑體" pitchFamily="34" charset="-120"/>
                        </a:rPr>
                        <a:t>ISO </a:t>
                      </a:r>
                      <a:r>
                        <a:rPr lang="en-US" altLang="zh-TW" sz="1100" b="1" i="0" u="none" strike="noStrike" baseline="0" dirty="0" smtClean="0">
                          <a:solidFill>
                            <a:srgbClr val="000000"/>
                          </a:solidFill>
                          <a:latin typeface="微軟正黑體" pitchFamily="34" charset="-120"/>
                          <a:ea typeface="微軟正黑體" pitchFamily="34" charset="-120"/>
                        </a:rPr>
                        <a:t>F</a:t>
                      </a:r>
                      <a:r>
                        <a:rPr lang="it-IT" sz="1100" b="1" i="0" u="none" strike="noStrike" baseline="0" dirty="0" smtClean="0">
                          <a:solidFill>
                            <a:srgbClr val="000000"/>
                          </a:solidFill>
                          <a:latin typeface="微軟正黑體" pitchFamily="34" charset="-120"/>
                          <a:ea typeface="微軟正黑體" pitchFamily="34" charset="-120"/>
                        </a:rPr>
                        <a:t>DIS </a:t>
                      </a:r>
                      <a:r>
                        <a:rPr lang="it-IT" sz="1100" b="1" i="0" u="none" strike="noStrike" baseline="0" dirty="0" smtClean="0">
                          <a:solidFill>
                            <a:srgbClr val="000000"/>
                          </a:solidFill>
                          <a:latin typeface="微軟正黑體" pitchFamily="34" charset="-120"/>
                          <a:ea typeface="微軟正黑體" pitchFamily="34" charset="-120"/>
                        </a:rPr>
                        <a:t>14001:2015 </a:t>
                      </a:r>
                      <a:r>
                        <a:rPr lang="it-IT" sz="1100" b="0" i="0" u="none" strike="noStrike" baseline="0" dirty="0" smtClean="0">
                          <a:solidFill>
                            <a:srgbClr val="000000"/>
                          </a:solidFill>
                          <a:latin typeface="微軟正黑體" pitchFamily="34" charset="-120"/>
                          <a:ea typeface="微軟正黑體" pitchFamily="34" charset="-120"/>
                        </a:rPr>
                        <a:t>	</a:t>
                      </a:r>
                    </a:p>
                  </a:txBody>
                  <a:tcPr/>
                </a:tc>
                <a:tc>
                  <a:txBody>
                    <a:bodyPr/>
                    <a:lstStyle/>
                    <a:p>
                      <a:pPr algn="l"/>
                      <a:endParaRPr lang="it-IT" sz="1100" b="0" i="0" u="none" strike="noStrike" baseline="0" dirty="0" smtClean="0">
                        <a:solidFill>
                          <a:srgbClr val="000000"/>
                        </a:solidFill>
                        <a:latin typeface="微軟正黑體" pitchFamily="34" charset="-120"/>
                        <a:ea typeface="微軟正黑體" pitchFamily="34" charset="-120"/>
                      </a:endParaRPr>
                    </a:p>
                  </a:txBody>
                  <a:tcPr/>
                </a:tc>
              </a:tr>
              <a:tr h="231608">
                <a:tc>
                  <a:txBody>
                    <a:bodyPr/>
                    <a:lstStyle/>
                    <a:p>
                      <a:r>
                        <a:rPr lang="en-GB" sz="1100" b="0" i="0" u="none" strike="noStrike" baseline="0" dirty="0" smtClean="0">
                          <a:solidFill>
                            <a:schemeClr val="accent6">
                              <a:lumMod val="75000"/>
                            </a:schemeClr>
                          </a:solidFill>
                          <a:latin typeface="微軟正黑體" pitchFamily="34" charset="-120"/>
                          <a:ea typeface="微軟正黑體" pitchFamily="34" charset="-120"/>
                        </a:rPr>
                        <a:t>	</a:t>
                      </a:r>
                    </a:p>
                  </a:txBody>
                  <a:tcPr>
                    <a:solidFill>
                      <a:schemeClr val="accent2">
                        <a:lumMod val="20000"/>
                        <a:lumOff val="80000"/>
                      </a:schemeClr>
                    </a:solidFill>
                  </a:tcPr>
                </a:tc>
                <a:tc>
                  <a:txBody>
                    <a:bodyPr/>
                    <a:lstStyle/>
                    <a:p>
                      <a:r>
                        <a:rPr lang="en-GB" sz="1100" b="1" i="0" u="none" strike="noStrike" baseline="0" dirty="0" smtClean="0">
                          <a:solidFill>
                            <a:schemeClr val="accent6">
                              <a:lumMod val="75000"/>
                            </a:schemeClr>
                          </a:solidFill>
                          <a:latin typeface="微軟正黑體" pitchFamily="34" charset="-120"/>
                          <a:ea typeface="微軟正黑體" pitchFamily="34" charset="-120"/>
                        </a:rPr>
                        <a:t>0 </a:t>
                      </a:r>
                      <a:r>
                        <a:rPr lang="zh-TW" altLang="en-US" sz="1100" b="0" i="0" u="none" strike="noStrike" baseline="0" dirty="0" smtClean="0">
                          <a:solidFill>
                            <a:schemeClr val="accent6">
                              <a:lumMod val="75000"/>
                            </a:schemeClr>
                          </a:solidFill>
                          <a:latin typeface="微軟正黑體" pitchFamily="34" charset="-120"/>
                          <a:ea typeface="微軟正黑體" pitchFamily="34" charset="-120"/>
                        </a:rPr>
                        <a:t>介紹</a:t>
                      </a:r>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c>
                  <a:txBody>
                    <a:bodyPr/>
                    <a:lstStyle/>
                    <a:p>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r>
              <a:tr h="273081">
                <a:tc>
                  <a:txBody>
                    <a:bodyPr/>
                    <a:lstStyle/>
                    <a:p>
                      <a:r>
                        <a:rPr lang="en-GB" sz="1100" b="1" i="0" u="none" strike="noStrike" baseline="0" dirty="0" smtClean="0">
                          <a:solidFill>
                            <a:schemeClr val="accent6">
                              <a:lumMod val="75000"/>
                            </a:schemeClr>
                          </a:solidFill>
                          <a:latin typeface="微軟正黑體" pitchFamily="34" charset="-120"/>
                          <a:ea typeface="微軟正黑體" pitchFamily="34" charset="-120"/>
                        </a:rPr>
                        <a:t>1 </a:t>
                      </a:r>
                      <a:r>
                        <a:rPr lang="zh-TW" altLang="en-US" sz="1100" b="1" i="0" u="none" strike="noStrike" baseline="0" dirty="0" smtClean="0">
                          <a:solidFill>
                            <a:schemeClr val="accent6">
                              <a:lumMod val="75000"/>
                            </a:schemeClr>
                          </a:solidFill>
                          <a:latin typeface="微軟正黑體" pitchFamily="34" charset="-120"/>
                          <a:ea typeface="微軟正黑體" pitchFamily="34" charset="-120"/>
                        </a:rPr>
                        <a:t>範圍</a:t>
                      </a:r>
                      <a:r>
                        <a:rPr lang="en-GB" sz="1100" b="0" i="0" u="none" strike="noStrike" baseline="0" dirty="0" smtClean="0">
                          <a:solidFill>
                            <a:schemeClr val="accent6">
                              <a:lumMod val="75000"/>
                            </a:schemeClr>
                          </a:solidFill>
                          <a:latin typeface="微軟正黑體" pitchFamily="34" charset="-120"/>
                          <a:ea typeface="微軟正黑體" pitchFamily="34" charset="-120"/>
                        </a:rPr>
                        <a:t>	</a:t>
                      </a:r>
                    </a:p>
                  </a:txBody>
                  <a:tcPr>
                    <a:solidFill>
                      <a:schemeClr val="accent2">
                        <a:lumMod val="20000"/>
                        <a:lumOff val="80000"/>
                      </a:schemeClr>
                    </a:solidFill>
                  </a:tcPr>
                </a:tc>
                <a:tc>
                  <a:txBody>
                    <a:bodyPr/>
                    <a:lstStyle/>
                    <a:p>
                      <a:r>
                        <a:rPr lang="en-GB" sz="1100" b="1" i="0" u="none" strike="noStrike" baseline="0" dirty="0" smtClean="0">
                          <a:solidFill>
                            <a:schemeClr val="accent6">
                              <a:lumMod val="75000"/>
                            </a:schemeClr>
                          </a:solidFill>
                          <a:latin typeface="微軟正黑體" pitchFamily="34" charset="-120"/>
                          <a:ea typeface="微軟正黑體" pitchFamily="34" charset="-120"/>
                        </a:rPr>
                        <a:t>1 </a:t>
                      </a:r>
                      <a:r>
                        <a:rPr lang="zh-TW" altLang="en-US" sz="1100" b="1" i="0" u="none" strike="noStrike" baseline="0" dirty="0" smtClean="0">
                          <a:solidFill>
                            <a:schemeClr val="accent6">
                              <a:lumMod val="75000"/>
                            </a:schemeClr>
                          </a:solidFill>
                          <a:latin typeface="微軟正黑體" pitchFamily="34" charset="-120"/>
                          <a:ea typeface="微軟正黑體" pitchFamily="34" charset="-120"/>
                        </a:rPr>
                        <a:t>範圍</a:t>
                      </a:r>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c>
                  <a:txBody>
                    <a:bodyPr/>
                    <a:lstStyle/>
                    <a:p>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r>
              <a:tr h="294158">
                <a:tc>
                  <a:txBody>
                    <a:bodyPr/>
                    <a:lstStyle/>
                    <a:p>
                      <a:r>
                        <a:rPr lang="en-GB" sz="1100" b="1" i="0" u="none" strike="noStrike" baseline="0" dirty="0" smtClean="0">
                          <a:solidFill>
                            <a:schemeClr val="accent6">
                              <a:lumMod val="75000"/>
                            </a:schemeClr>
                          </a:solidFill>
                          <a:latin typeface="微軟正黑體" pitchFamily="34" charset="-120"/>
                          <a:ea typeface="微軟正黑體" pitchFamily="34" charset="-120"/>
                        </a:rPr>
                        <a:t>2 </a:t>
                      </a:r>
                      <a:r>
                        <a:rPr lang="zh-TW" altLang="en-US" sz="1100" b="1" i="0" u="none" strike="noStrike" baseline="0" dirty="0" smtClean="0">
                          <a:solidFill>
                            <a:schemeClr val="accent6">
                              <a:lumMod val="75000"/>
                            </a:schemeClr>
                          </a:solidFill>
                          <a:latin typeface="微軟正黑體" pitchFamily="34" charset="-120"/>
                          <a:ea typeface="微軟正黑體" pitchFamily="34" charset="-120"/>
                        </a:rPr>
                        <a:t>參照引用</a:t>
                      </a:r>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c>
                  <a:txBody>
                    <a:bodyPr/>
                    <a:lstStyle/>
                    <a:p>
                      <a:r>
                        <a:rPr lang="en-GB" sz="1100" b="1" i="0" u="none" strike="noStrike" baseline="0" dirty="0" smtClean="0">
                          <a:solidFill>
                            <a:schemeClr val="accent6">
                              <a:lumMod val="75000"/>
                            </a:schemeClr>
                          </a:solidFill>
                          <a:latin typeface="微軟正黑體" pitchFamily="34" charset="-120"/>
                          <a:ea typeface="微軟正黑體" pitchFamily="34" charset="-120"/>
                        </a:rPr>
                        <a:t>2</a:t>
                      </a:r>
                      <a:r>
                        <a:rPr lang="zh-TW" altLang="en-US" sz="1100" b="1" i="0" u="none" strike="noStrike" baseline="0" dirty="0" smtClean="0">
                          <a:solidFill>
                            <a:schemeClr val="accent6">
                              <a:lumMod val="75000"/>
                            </a:schemeClr>
                          </a:solidFill>
                          <a:latin typeface="微軟正黑體" pitchFamily="34" charset="-120"/>
                          <a:ea typeface="微軟正黑體" pitchFamily="34" charset="-120"/>
                        </a:rPr>
                        <a:t>參照引用</a:t>
                      </a:r>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c>
                  <a:txBody>
                    <a:bodyPr/>
                    <a:lstStyle/>
                    <a:p>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r>
              <a:tr h="324117">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100" b="1" i="0" u="none" strike="noStrike" baseline="0" dirty="0" smtClean="0">
                          <a:solidFill>
                            <a:schemeClr val="accent6">
                              <a:lumMod val="75000"/>
                            </a:schemeClr>
                          </a:solidFill>
                          <a:latin typeface="微軟正黑體" pitchFamily="34" charset="-120"/>
                          <a:ea typeface="微軟正黑體" pitchFamily="34" charset="-120"/>
                        </a:rPr>
                        <a:t>3</a:t>
                      </a:r>
                      <a:r>
                        <a:rPr lang="zh-TW" altLang="en-US" sz="1100" b="1" i="0" u="none" strike="noStrike" baseline="0" dirty="0" smtClean="0">
                          <a:solidFill>
                            <a:schemeClr val="accent6">
                              <a:lumMod val="75000"/>
                            </a:schemeClr>
                          </a:solidFill>
                          <a:latin typeface="微軟正黑體" pitchFamily="34" charset="-120"/>
                          <a:ea typeface="微軟正黑體" pitchFamily="34" charset="-120"/>
                        </a:rPr>
                        <a:t>名詞定義</a:t>
                      </a:r>
                      <a:endParaRPr lang="en-GB" altLang="zh-TW"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c>
                  <a:txBody>
                    <a:bodyPr/>
                    <a:lstStyle/>
                    <a:p>
                      <a:r>
                        <a:rPr lang="en-GB" sz="1100" b="1" i="0" u="none" strike="noStrike" baseline="0" dirty="0" smtClean="0">
                          <a:solidFill>
                            <a:schemeClr val="accent6">
                              <a:lumMod val="75000"/>
                            </a:schemeClr>
                          </a:solidFill>
                          <a:latin typeface="微軟正黑體" pitchFamily="34" charset="-120"/>
                          <a:ea typeface="微軟正黑體" pitchFamily="34" charset="-120"/>
                        </a:rPr>
                        <a:t>3 </a:t>
                      </a:r>
                      <a:r>
                        <a:rPr lang="zh-TW" altLang="en-US" sz="1100" b="1" i="0" u="none" strike="noStrike" baseline="0" dirty="0" smtClean="0">
                          <a:solidFill>
                            <a:schemeClr val="accent6">
                              <a:lumMod val="75000"/>
                            </a:schemeClr>
                          </a:solidFill>
                          <a:latin typeface="微軟正黑體" pitchFamily="34" charset="-120"/>
                          <a:ea typeface="微軟正黑體" pitchFamily="34" charset="-120"/>
                        </a:rPr>
                        <a:t>名詞定義</a:t>
                      </a:r>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c>
                  <a:txBody>
                    <a:bodyPr/>
                    <a:lstStyle/>
                    <a:p>
                      <a:endParaRPr lang="en-GB" sz="1100" b="0" i="0" u="none" strike="noStrike" baseline="0" dirty="0" smtClean="0">
                        <a:solidFill>
                          <a:schemeClr val="accent6">
                            <a:lumMod val="75000"/>
                          </a:schemeClr>
                        </a:solidFill>
                        <a:latin typeface="微軟正黑體" pitchFamily="34" charset="-120"/>
                        <a:ea typeface="微軟正黑體" pitchFamily="34" charset="-120"/>
                      </a:endParaRPr>
                    </a:p>
                  </a:txBody>
                  <a:tcPr>
                    <a:solidFill>
                      <a:schemeClr val="accent2">
                        <a:lumMod val="20000"/>
                        <a:lumOff val="80000"/>
                      </a:schemeClr>
                    </a:solidFill>
                  </a:tcPr>
                </a:tc>
              </a:tr>
              <a:tr h="308935">
                <a:tc>
                  <a:txBody>
                    <a:bodyPr/>
                    <a:lstStyle/>
                    <a:p>
                      <a:r>
                        <a:rPr lang="en-GB" sz="1100" b="1" i="0" u="none" strike="noStrike" baseline="0" dirty="0" smtClean="0">
                          <a:solidFill>
                            <a:srgbClr val="000000"/>
                          </a:solidFill>
                          <a:latin typeface="微軟正黑體" pitchFamily="34" charset="-120"/>
                          <a:ea typeface="微軟正黑體" pitchFamily="34" charset="-120"/>
                        </a:rPr>
                        <a:t>4 </a:t>
                      </a:r>
                      <a:r>
                        <a:rPr lang="zh-TW" altLang="zh-TW" sz="1100" kern="1200" dirty="0" smtClean="0">
                          <a:solidFill>
                            <a:schemeClr val="dk1"/>
                          </a:solidFill>
                          <a:latin typeface="微軟正黑體" pitchFamily="34" charset="-120"/>
                          <a:ea typeface="微軟正黑體" pitchFamily="34" charset="-120"/>
                          <a:cs typeface="+mn-cs"/>
                        </a:rPr>
                        <a:t>環境系統要求</a:t>
                      </a:r>
                      <a:endParaRPr lang="en-GB" sz="1100" b="0" i="0" u="none" strike="noStrike" baseline="0" dirty="0" smtClean="0">
                        <a:solidFill>
                          <a:srgbClr val="000000"/>
                        </a:solidFill>
                        <a:latin typeface="微軟正黑體" pitchFamily="34" charset="-120"/>
                        <a:ea typeface="微軟正黑體" pitchFamily="34" charset="-120"/>
                      </a:endParaRPr>
                    </a:p>
                  </a:txBody>
                  <a:tcPr/>
                </a:tc>
                <a:tc>
                  <a:txBody>
                    <a:bodyPr/>
                    <a:lstStyle/>
                    <a:p>
                      <a:r>
                        <a:rPr lang="en-GB" sz="1200" b="1" i="0" u="none" strike="noStrike" baseline="0" dirty="0" smtClean="0">
                          <a:solidFill>
                            <a:srgbClr val="000000"/>
                          </a:solidFill>
                          <a:latin typeface="微軟正黑體" pitchFamily="34" charset="-120"/>
                          <a:ea typeface="微軟正黑體" pitchFamily="34" charset="-120"/>
                        </a:rPr>
                        <a:t>4</a:t>
                      </a:r>
                      <a:r>
                        <a:rPr lang="zh-TW" altLang="en-US" sz="1200" b="1" i="0" u="none" strike="noStrike" baseline="0" dirty="0" smtClean="0">
                          <a:solidFill>
                            <a:srgbClr val="000000"/>
                          </a:solidFill>
                          <a:latin typeface="微軟正黑體" pitchFamily="34" charset="-120"/>
                          <a:ea typeface="微軟正黑體" pitchFamily="34" charset="-120"/>
                        </a:rPr>
                        <a:t> </a:t>
                      </a:r>
                      <a:r>
                        <a:rPr lang="zh-TW" altLang="en-US" sz="1200" b="0" i="0" u="none" strike="noStrike" baseline="0" dirty="0" smtClean="0">
                          <a:solidFill>
                            <a:srgbClr val="000000"/>
                          </a:solidFill>
                          <a:latin typeface="微軟正黑體" pitchFamily="34" charset="-120"/>
                          <a:ea typeface="微軟正黑體" pitchFamily="34" charset="-120"/>
                        </a:rPr>
                        <a:t>組織背景</a:t>
                      </a:r>
                      <a:r>
                        <a:rPr lang="en-GB" sz="1200" b="0" i="0" u="none" strike="noStrike" baseline="0" dirty="0" smtClean="0">
                          <a:solidFill>
                            <a:srgbClr val="000000"/>
                          </a:solidFill>
                          <a:latin typeface="微軟正黑體" pitchFamily="34" charset="-120"/>
                          <a:ea typeface="微軟正黑體" pitchFamily="34" charset="-120"/>
                        </a:rPr>
                        <a:t>	</a:t>
                      </a:r>
                    </a:p>
                  </a:txBody>
                  <a:tcPr anchor="ctr"/>
                </a:tc>
                <a:tc>
                  <a:txBody>
                    <a:bodyPr/>
                    <a:lstStyle/>
                    <a:p>
                      <a:r>
                        <a:rPr lang="zh-TW" altLang="zh-TW" sz="1100" kern="1200" dirty="0" smtClean="0">
                          <a:solidFill>
                            <a:schemeClr val="dk1"/>
                          </a:solidFill>
                          <a:latin typeface="微軟正黑體" pitchFamily="34" charset="-120"/>
                          <a:ea typeface="微軟正黑體" pitchFamily="34" charset="-120"/>
                          <a:cs typeface="+mn-cs"/>
                        </a:rPr>
                        <a:t>用以瞭解</a:t>
                      </a:r>
                      <a:r>
                        <a:rPr lang="zh-TW" altLang="en-US" sz="1100" kern="1200" dirty="0" smtClean="0">
                          <a:solidFill>
                            <a:schemeClr val="dk1"/>
                          </a:solidFill>
                          <a:latin typeface="微軟正黑體" pitchFamily="34" charset="-120"/>
                          <a:ea typeface="微軟正黑體" pitchFamily="34" charset="-120"/>
                          <a:cs typeface="+mn-cs"/>
                        </a:rPr>
                        <a:t>利害關係人</a:t>
                      </a:r>
                      <a:r>
                        <a:rPr lang="zh-TW" altLang="zh-TW" sz="1100" kern="1200" dirty="0" smtClean="0">
                          <a:solidFill>
                            <a:schemeClr val="dk1"/>
                          </a:solidFill>
                          <a:latin typeface="微軟正黑體" pitchFamily="34" charset="-120"/>
                          <a:ea typeface="微軟正黑體" pitchFamily="34" charset="-120"/>
                          <a:cs typeface="+mn-cs"/>
                        </a:rPr>
                        <a:t>之需求及期待之新</a:t>
                      </a:r>
                      <a:r>
                        <a:rPr lang="zh-TW" altLang="en-US" sz="1100" kern="1200" dirty="0" smtClean="0">
                          <a:solidFill>
                            <a:schemeClr val="dk1"/>
                          </a:solidFill>
                          <a:latin typeface="微軟正黑體" pitchFamily="34" charset="-120"/>
                          <a:ea typeface="微軟正黑體" pitchFamily="34" charset="-120"/>
                          <a:cs typeface="+mn-cs"/>
                        </a:rPr>
                        <a:t>增</a:t>
                      </a:r>
                      <a:r>
                        <a:rPr lang="zh-TW" altLang="zh-TW" sz="1100" kern="1200" dirty="0" smtClean="0">
                          <a:solidFill>
                            <a:schemeClr val="dk1"/>
                          </a:solidFill>
                          <a:latin typeface="微軟正黑體" pitchFamily="34" charset="-120"/>
                          <a:ea typeface="微軟正黑體" pitchFamily="34" charset="-120"/>
                          <a:cs typeface="+mn-cs"/>
                        </a:rPr>
                        <a:t>要求</a:t>
                      </a:r>
                      <a:endParaRPr lang="en-GB" sz="1100" b="1" dirty="0">
                        <a:solidFill>
                          <a:schemeClr val="tx1"/>
                        </a:solidFill>
                        <a:latin typeface="微軟正黑體" pitchFamily="34" charset="-120"/>
                        <a:ea typeface="微軟正黑體" pitchFamily="34" charset="-120"/>
                      </a:endParaRPr>
                    </a:p>
                  </a:txBody>
                  <a:tcPr/>
                </a:tc>
              </a:tr>
              <a:tr h="256432">
                <a:tc>
                  <a:txBody>
                    <a:bodyPr/>
                    <a:lstStyle/>
                    <a:p>
                      <a:r>
                        <a:rPr lang="en-GB" sz="1100" b="1" i="0" u="none" strike="noStrike" baseline="0" dirty="0" smtClean="0">
                          <a:solidFill>
                            <a:srgbClr val="000000"/>
                          </a:solidFill>
                          <a:latin typeface="微軟正黑體" pitchFamily="34" charset="-120"/>
                          <a:ea typeface="微軟正黑體" pitchFamily="34" charset="-120"/>
                        </a:rPr>
                        <a:t>4.1 </a:t>
                      </a:r>
                      <a:r>
                        <a:rPr lang="zh-TW" altLang="zh-TW" sz="1100" kern="1200" dirty="0" smtClean="0">
                          <a:solidFill>
                            <a:schemeClr val="dk1"/>
                          </a:solidFill>
                          <a:latin typeface="微軟正黑體" pitchFamily="34" charset="-120"/>
                          <a:ea typeface="微軟正黑體" pitchFamily="34" charset="-120"/>
                          <a:cs typeface="+mn-cs"/>
                        </a:rPr>
                        <a:t>一般要求</a:t>
                      </a:r>
                      <a:r>
                        <a:rPr lang="en-GB" sz="1100" b="0" i="0" u="none" strike="noStrike" baseline="0" dirty="0" smtClean="0">
                          <a:solidFill>
                            <a:srgbClr val="000000"/>
                          </a:solidFill>
                          <a:latin typeface="微軟正黑體" pitchFamily="34" charset="-120"/>
                          <a:ea typeface="微軟正黑體" pitchFamily="34" charset="-120"/>
                        </a:rPr>
                        <a:t>	</a:t>
                      </a:r>
                    </a:p>
                  </a:txBody>
                  <a:tcPr/>
                </a:tc>
                <a:tc>
                  <a:txBody>
                    <a:bodyPr/>
                    <a:lstStyle/>
                    <a:p>
                      <a:r>
                        <a:rPr lang="en-GB" sz="1200" b="1" i="0" u="none" strike="noStrike" baseline="0" dirty="0" smtClean="0">
                          <a:solidFill>
                            <a:srgbClr val="000000"/>
                          </a:solidFill>
                          <a:latin typeface="微軟正黑體" pitchFamily="34" charset="-120"/>
                          <a:ea typeface="微軟正黑體" pitchFamily="34" charset="-120"/>
                        </a:rPr>
                        <a:t>5 </a:t>
                      </a:r>
                      <a:r>
                        <a:rPr lang="zh-TW" altLang="en-US" sz="1200" b="1" i="0" u="none" strike="noStrike" baseline="0" dirty="0" smtClean="0">
                          <a:solidFill>
                            <a:srgbClr val="000000"/>
                          </a:solidFill>
                          <a:latin typeface="微軟正黑體" pitchFamily="34" charset="-120"/>
                          <a:ea typeface="微軟正黑體" pitchFamily="34" charset="-120"/>
                        </a:rPr>
                        <a:t>領導統御</a:t>
                      </a:r>
                      <a:endParaRPr lang="en-GB" sz="1200" b="0" i="0" u="none" strike="noStrike" baseline="0" dirty="0" smtClean="0">
                        <a:solidFill>
                          <a:srgbClr val="000000"/>
                        </a:solidFill>
                        <a:latin typeface="微軟正黑體" pitchFamily="34" charset="-120"/>
                        <a:ea typeface="微軟正黑體" pitchFamily="34" charset="-120"/>
                      </a:endParaRPr>
                    </a:p>
                  </a:txBody>
                  <a:tcPr anchor="ct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zh-TW" altLang="en-US" sz="1100" b="1" kern="1200" baseline="0" dirty="0" smtClean="0">
                          <a:solidFill>
                            <a:schemeClr val="tx1"/>
                          </a:solidFill>
                          <a:latin typeface="微軟正黑體" pitchFamily="34" charset="-120"/>
                          <a:ea typeface="微軟正黑體" pitchFamily="34" charset="-120"/>
                          <a:cs typeface="+mn-cs"/>
                        </a:rPr>
                        <a:t>加強要求</a:t>
                      </a:r>
                      <a:endParaRPr lang="en-GB" sz="1100" b="1" dirty="0" smtClean="0">
                        <a:solidFill>
                          <a:schemeClr val="tx1"/>
                        </a:solidFill>
                        <a:latin typeface="微軟正黑體" pitchFamily="34" charset="-120"/>
                        <a:ea typeface="微軟正黑體" pitchFamily="34" charset="-120"/>
                      </a:endParaRPr>
                    </a:p>
                  </a:txBody>
                  <a:tcPr/>
                </a:tc>
              </a:tr>
              <a:tr h="365239">
                <a:tc>
                  <a:txBody>
                    <a:bodyPr/>
                    <a:lstStyle/>
                    <a:p>
                      <a:pPr marL="0" algn="l" defTabSz="343043" rtl="0" eaLnBrk="1" latinLnBrk="0" hangingPunct="1"/>
                      <a:r>
                        <a:rPr lang="en-GB" sz="1100" b="1" i="0" u="none" strike="noStrike" kern="1200" baseline="0" dirty="0" smtClean="0">
                          <a:solidFill>
                            <a:srgbClr val="000000"/>
                          </a:solidFill>
                          <a:latin typeface="微軟正黑體" pitchFamily="34" charset="-120"/>
                          <a:ea typeface="微軟正黑體" pitchFamily="34" charset="-120"/>
                          <a:cs typeface="+mn-cs"/>
                        </a:rPr>
                        <a:t>4.2 </a:t>
                      </a:r>
                      <a:r>
                        <a:rPr lang="zh-TW" altLang="zh-TW" sz="1100" b="1" kern="1200" dirty="0" smtClean="0">
                          <a:solidFill>
                            <a:schemeClr val="dk1"/>
                          </a:solidFill>
                          <a:latin typeface="微軟正黑體" pitchFamily="34" charset="-120"/>
                          <a:ea typeface="微軟正黑體" pitchFamily="34" charset="-120"/>
                          <a:cs typeface="+mn-cs"/>
                        </a:rPr>
                        <a:t>環境政策</a:t>
                      </a:r>
                      <a:r>
                        <a:rPr lang="en-GB" sz="1100" b="1" i="0" u="none" strike="noStrike" kern="1200" baseline="0" dirty="0" smtClean="0">
                          <a:solidFill>
                            <a:srgbClr val="000000"/>
                          </a:solidFill>
                          <a:latin typeface="微軟正黑體" pitchFamily="34" charset="-120"/>
                          <a:ea typeface="微軟正黑體" pitchFamily="34" charset="-120"/>
                          <a:cs typeface="+mn-cs"/>
                        </a:rPr>
                        <a:t>	</a:t>
                      </a:r>
                    </a:p>
                  </a:txBody>
                  <a:tcPr/>
                </a:tc>
                <a:tc>
                  <a:txBody>
                    <a:bodyPr/>
                    <a:lstStyle/>
                    <a:p>
                      <a:pPr marL="0" algn="l" defTabSz="343043" rtl="0" eaLnBrk="1" latinLnBrk="0" hangingPunct="1"/>
                      <a:r>
                        <a:rPr lang="en-GB" sz="1200" b="1" i="0" u="none" strike="noStrike" kern="1200" baseline="0" dirty="0" smtClean="0">
                          <a:solidFill>
                            <a:srgbClr val="000000"/>
                          </a:solidFill>
                          <a:latin typeface="微軟正黑體" pitchFamily="34" charset="-120"/>
                          <a:ea typeface="微軟正黑體" pitchFamily="34" charset="-120"/>
                          <a:cs typeface="+mn-cs"/>
                        </a:rPr>
                        <a:t>6 </a:t>
                      </a:r>
                      <a:r>
                        <a:rPr lang="zh-TW" altLang="en-US" sz="1200" b="1" i="0" u="none" strike="noStrike" kern="1200" baseline="0" dirty="0" smtClean="0">
                          <a:solidFill>
                            <a:srgbClr val="000000"/>
                          </a:solidFill>
                          <a:latin typeface="微軟正黑體" pitchFamily="34" charset="-120"/>
                          <a:ea typeface="微軟正黑體" pitchFamily="34" charset="-120"/>
                          <a:cs typeface="+mn-cs"/>
                        </a:rPr>
                        <a:t>規劃</a:t>
                      </a:r>
                      <a:endParaRPr lang="en-GB" sz="1200" b="1" i="0" u="none" strike="noStrike" kern="1200" baseline="0" dirty="0" smtClean="0">
                        <a:solidFill>
                          <a:srgbClr val="000000"/>
                        </a:solidFill>
                        <a:latin typeface="微軟正黑體" pitchFamily="34" charset="-120"/>
                        <a:ea typeface="微軟正黑體" pitchFamily="34" charset="-120"/>
                        <a:cs typeface="+mn-cs"/>
                      </a:endParaRPr>
                    </a:p>
                  </a:txBody>
                  <a:tcPr anchor="ctr"/>
                </a:tc>
                <a:tc>
                  <a:txBody>
                    <a:bodyPr/>
                    <a:lstStyle/>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顯著改變</a:t>
                      </a:r>
                    </a:p>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加強要求</a:t>
                      </a:r>
                      <a:endParaRPr lang="en-GB" sz="1100" b="1" dirty="0">
                        <a:solidFill>
                          <a:schemeClr val="tx1"/>
                        </a:solidFill>
                        <a:latin typeface="微軟正黑體" pitchFamily="34" charset="-120"/>
                        <a:ea typeface="微軟正黑體" pitchFamily="34" charset="-120"/>
                      </a:endParaRPr>
                    </a:p>
                  </a:txBody>
                  <a:tcPr/>
                </a:tc>
              </a:tr>
              <a:tr h="410604">
                <a:tc>
                  <a:txBody>
                    <a:bodyPr/>
                    <a:lstStyle/>
                    <a:p>
                      <a:r>
                        <a:rPr lang="en-GB" sz="1100" b="1" i="0" u="none" strike="noStrike" kern="1200" baseline="0" dirty="0" smtClean="0">
                          <a:solidFill>
                            <a:schemeClr val="dk1"/>
                          </a:solidFill>
                          <a:latin typeface="微軟正黑體" pitchFamily="34" charset="-120"/>
                          <a:ea typeface="微軟正黑體" pitchFamily="34" charset="-120"/>
                          <a:cs typeface="+mn-cs"/>
                        </a:rPr>
                        <a:t>4.4</a:t>
                      </a:r>
                      <a:r>
                        <a:rPr lang="zh-TW" altLang="en-US" sz="1100" b="1" i="0" u="none" strike="noStrike" kern="1200" baseline="0" dirty="0" smtClean="0">
                          <a:solidFill>
                            <a:schemeClr val="dk1"/>
                          </a:solidFill>
                          <a:latin typeface="微軟正黑體" pitchFamily="34" charset="-120"/>
                          <a:ea typeface="微軟正黑體" pitchFamily="34" charset="-120"/>
                          <a:cs typeface="+mn-cs"/>
                        </a:rPr>
                        <a:t> </a:t>
                      </a:r>
                      <a:r>
                        <a:rPr kumimoji="0" lang="zh-TW" altLang="en-US" sz="1100" u="none" strike="noStrike" cap="none" normalizeH="0" baseline="0" dirty="0" smtClean="0">
                          <a:ln>
                            <a:noFill/>
                          </a:ln>
                          <a:effectLst/>
                          <a:latin typeface="微軟正黑體" pitchFamily="34" charset="-120"/>
                          <a:ea typeface="微軟正黑體" pitchFamily="34" charset="-120"/>
                        </a:rPr>
                        <a:t>執行與運作</a:t>
                      </a:r>
                      <a:endParaRPr lang="en-GB" sz="1100" b="0" i="0" u="none" strike="noStrike" kern="1200" baseline="0" dirty="0" smtClean="0">
                        <a:solidFill>
                          <a:schemeClr val="dk1"/>
                        </a:solidFill>
                        <a:latin typeface="微軟正黑體" pitchFamily="34" charset="-120"/>
                        <a:ea typeface="微軟正黑體" pitchFamily="34" charset="-120"/>
                        <a:cs typeface="+mn-cs"/>
                      </a:endParaRPr>
                    </a:p>
                  </a:txBody>
                  <a:tcPr/>
                </a:tc>
                <a:tc>
                  <a:txBody>
                    <a:bodyPr/>
                    <a:lstStyle/>
                    <a:p>
                      <a:pPr marL="0" algn="l" defTabSz="343043" rtl="0" eaLnBrk="1" latinLnBrk="0" hangingPunct="1"/>
                      <a:r>
                        <a:rPr lang="en-GB" sz="1200" b="1" i="0" u="none" strike="noStrike" kern="1200" baseline="0" dirty="0" smtClean="0">
                          <a:solidFill>
                            <a:srgbClr val="000000"/>
                          </a:solidFill>
                          <a:latin typeface="微軟正黑體" pitchFamily="34" charset="-120"/>
                          <a:ea typeface="微軟正黑體" pitchFamily="34" charset="-120"/>
                          <a:cs typeface="+mn-cs"/>
                        </a:rPr>
                        <a:t>7 </a:t>
                      </a:r>
                      <a:r>
                        <a:rPr lang="zh-TW" altLang="en-US" sz="1200" b="1" i="0" u="none" strike="noStrike" kern="1200" baseline="0" dirty="0" smtClean="0">
                          <a:solidFill>
                            <a:srgbClr val="000000"/>
                          </a:solidFill>
                          <a:latin typeface="微軟正黑體" pitchFamily="34" charset="-120"/>
                          <a:ea typeface="微軟正黑體" pitchFamily="34" charset="-120"/>
                          <a:cs typeface="+mn-cs"/>
                        </a:rPr>
                        <a:t>支援</a:t>
                      </a:r>
                      <a:r>
                        <a:rPr lang="en-GB" sz="1200" b="1" i="0" u="none" strike="noStrike" kern="1200" baseline="0" dirty="0" smtClean="0">
                          <a:solidFill>
                            <a:srgbClr val="000000"/>
                          </a:solidFill>
                          <a:latin typeface="微軟正黑體" pitchFamily="34" charset="-120"/>
                          <a:ea typeface="微軟正黑體" pitchFamily="34" charset="-120"/>
                          <a:cs typeface="+mn-cs"/>
                        </a:rPr>
                        <a:t>	</a:t>
                      </a:r>
                    </a:p>
                  </a:txBody>
                  <a:tcPr anchor="ctr"/>
                </a:tc>
                <a:tc>
                  <a:txBody>
                    <a:bodyPr/>
                    <a:lstStyle/>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加強要求</a:t>
                      </a:r>
                    </a:p>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新增要求</a:t>
                      </a:r>
                      <a:endParaRPr lang="en-GB" sz="1100" b="1" dirty="0">
                        <a:solidFill>
                          <a:schemeClr val="tx1"/>
                        </a:solidFill>
                        <a:latin typeface="微軟正黑體" pitchFamily="34" charset="-120"/>
                        <a:ea typeface="微軟正黑體" pitchFamily="34" charset="-120"/>
                      </a:endParaRPr>
                    </a:p>
                  </a:txBody>
                  <a:tcPr/>
                </a:tc>
              </a:tr>
              <a:tr h="283831">
                <a:tc>
                  <a:txBody>
                    <a:bodyPr/>
                    <a:lstStyle/>
                    <a:p>
                      <a:r>
                        <a:rPr lang="en-GB" sz="1100" b="1" i="0" u="none" strike="noStrike" kern="1200" baseline="0" dirty="0" smtClean="0">
                          <a:solidFill>
                            <a:schemeClr val="dk1"/>
                          </a:solidFill>
                          <a:latin typeface="微軟正黑體" pitchFamily="34" charset="-120"/>
                          <a:ea typeface="微軟正黑體" pitchFamily="34" charset="-120"/>
                          <a:cs typeface="+mn-cs"/>
                        </a:rPr>
                        <a:t>4.5 </a:t>
                      </a:r>
                      <a:r>
                        <a:rPr lang="zh-TW" altLang="en-US" sz="1100" b="0" i="0" u="none" strike="noStrike" kern="1200" baseline="0" dirty="0" smtClean="0">
                          <a:solidFill>
                            <a:schemeClr val="dk1"/>
                          </a:solidFill>
                          <a:latin typeface="微軟正黑體" pitchFamily="34" charset="-120"/>
                          <a:ea typeface="微軟正黑體" pitchFamily="34" charset="-120"/>
                          <a:cs typeface="+mn-cs"/>
                        </a:rPr>
                        <a:t>檢查</a:t>
                      </a:r>
                      <a:r>
                        <a:rPr lang="en-GB" sz="1100" b="0" i="0" u="none" strike="noStrike" kern="1200" baseline="0" dirty="0" smtClean="0">
                          <a:solidFill>
                            <a:schemeClr val="dk1"/>
                          </a:solidFill>
                          <a:latin typeface="微軟正黑體" pitchFamily="34" charset="-120"/>
                          <a:ea typeface="微軟正黑體" pitchFamily="34" charset="-120"/>
                          <a:cs typeface="+mn-cs"/>
                        </a:rPr>
                        <a:t>	</a:t>
                      </a:r>
                    </a:p>
                  </a:txBody>
                  <a:tcPr/>
                </a:tc>
                <a:tc>
                  <a:txBody>
                    <a:bodyPr/>
                    <a:lstStyle/>
                    <a:p>
                      <a:r>
                        <a:rPr lang="en-GB" sz="1200" b="1" i="0" u="none" strike="noStrike" kern="1200" baseline="0" dirty="0" smtClean="0">
                          <a:solidFill>
                            <a:schemeClr val="dk1"/>
                          </a:solidFill>
                          <a:latin typeface="微軟正黑體" pitchFamily="34" charset="-120"/>
                          <a:ea typeface="微軟正黑體" pitchFamily="34" charset="-120"/>
                          <a:cs typeface="+mn-cs"/>
                        </a:rPr>
                        <a:t>8 </a:t>
                      </a:r>
                      <a:r>
                        <a:rPr lang="zh-TW" altLang="en-US" sz="1200" b="1" i="0" u="none" strike="noStrike" kern="1200" baseline="0" dirty="0" smtClean="0">
                          <a:solidFill>
                            <a:schemeClr val="dk1"/>
                          </a:solidFill>
                          <a:latin typeface="微軟正黑體" pitchFamily="34" charset="-120"/>
                          <a:ea typeface="微軟正黑體" pitchFamily="34" charset="-120"/>
                          <a:cs typeface="+mn-cs"/>
                        </a:rPr>
                        <a:t>營運</a:t>
                      </a:r>
                      <a:endParaRPr lang="en-GB" sz="1200" b="0" i="0" u="none" strike="noStrike" kern="1200" baseline="0" dirty="0" smtClean="0">
                        <a:solidFill>
                          <a:schemeClr val="dk1"/>
                        </a:solidFill>
                        <a:latin typeface="微軟正黑體" pitchFamily="34" charset="-120"/>
                        <a:ea typeface="微軟正黑體" pitchFamily="34" charset="-120"/>
                        <a:cs typeface="+mn-cs"/>
                      </a:endParaRPr>
                    </a:p>
                  </a:txBody>
                  <a:tcPr anchor="ctr"/>
                </a:tc>
                <a:tc>
                  <a:txBody>
                    <a:bodyPr/>
                    <a:lstStyle/>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新增要求</a:t>
                      </a:r>
                    </a:p>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強化要求</a:t>
                      </a:r>
                    </a:p>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簡化要求</a:t>
                      </a:r>
                    </a:p>
                    <a:p>
                      <a:pPr marL="0" algn="l" defTabSz="343043" rtl="0" eaLnBrk="1" latinLnBrk="0" hangingPunct="1"/>
                      <a:r>
                        <a:rPr lang="zh-TW" altLang="en-US" sz="1100" b="1" kern="1200" baseline="0" dirty="0" smtClean="0">
                          <a:solidFill>
                            <a:schemeClr val="tx1"/>
                          </a:solidFill>
                          <a:latin typeface="微軟正黑體" pitchFamily="34" charset="-120"/>
                          <a:ea typeface="微軟正黑體" pitchFamily="34" charset="-120"/>
                          <a:cs typeface="+mn-cs"/>
                        </a:rPr>
                        <a:t>加強要求</a:t>
                      </a:r>
                      <a:endParaRPr lang="en-GB" sz="1100" b="1" dirty="0">
                        <a:solidFill>
                          <a:schemeClr val="tx1"/>
                        </a:solidFill>
                        <a:latin typeface="微軟正黑體" pitchFamily="34" charset="-120"/>
                        <a:ea typeface="微軟正黑體" pitchFamily="34" charset="-120"/>
                      </a:endParaRPr>
                    </a:p>
                  </a:txBody>
                  <a:tcPr/>
                </a:tc>
              </a:tr>
              <a:tr h="290224">
                <a:tc>
                  <a:txBody>
                    <a:bodyPr/>
                    <a:lstStyle/>
                    <a:p>
                      <a:r>
                        <a:rPr lang="en-GB" sz="1100" b="1" i="0" u="none" strike="noStrike" kern="1200" baseline="0" dirty="0" smtClean="0">
                          <a:solidFill>
                            <a:schemeClr val="dk1"/>
                          </a:solidFill>
                          <a:latin typeface="微軟正黑體" pitchFamily="34" charset="-120"/>
                          <a:ea typeface="微軟正黑體" pitchFamily="34" charset="-120"/>
                          <a:cs typeface="+mn-cs"/>
                        </a:rPr>
                        <a:t>4.6 </a:t>
                      </a:r>
                      <a:r>
                        <a:rPr lang="zh-TW" altLang="en-US" sz="1100" b="1" i="0" u="none" strike="noStrike" kern="1200" baseline="0" dirty="0" smtClean="0">
                          <a:solidFill>
                            <a:schemeClr val="dk1"/>
                          </a:solidFill>
                          <a:latin typeface="微軟正黑體" pitchFamily="34" charset="-120"/>
                          <a:ea typeface="微軟正黑體" pitchFamily="34" charset="-120"/>
                          <a:cs typeface="+mn-cs"/>
                        </a:rPr>
                        <a:t>管理審查</a:t>
                      </a:r>
                      <a:endParaRPr lang="en-GB" sz="1100" b="1" i="0" u="none" strike="noStrike" kern="1200" baseline="0" dirty="0" smtClean="0">
                        <a:solidFill>
                          <a:schemeClr val="dk1"/>
                        </a:solidFill>
                        <a:latin typeface="微軟正黑體" pitchFamily="34" charset="-120"/>
                        <a:ea typeface="微軟正黑體" pitchFamily="34" charset="-120"/>
                        <a:cs typeface="+mn-cs"/>
                      </a:endParaRPr>
                    </a:p>
                  </a:txBody>
                  <a:tcPr/>
                </a:tc>
                <a:tc>
                  <a:txBody>
                    <a:bodyPr/>
                    <a:lstStyle/>
                    <a:p>
                      <a:r>
                        <a:rPr lang="en-GB" sz="1200" b="1" i="0" u="none" strike="noStrike" kern="1200" baseline="0" dirty="0" smtClean="0">
                          <a:solidFill>
                            <a:schemeClr val="dk1"/>
                          </a:solidFill>
                          <a:latin typeface="微軟正黑體" pitchFamily="34" charset="-120"/>
                          <a:ea typeface="微軟正黑體" pitchFamily="34" charset="-120"/>
                          <a:cs typeface="+mn-cs"/>
                        </a:rPr>
                        <a:t>9 </a:t>
                      </a:r>
                      <a:r>
                        <a:rPr lang="zh-TW" altLang="en-US" sz="1200" b="0" i="0" u="none" strike="noStrike" kern="1200" baseline="0" dirty="0" smtClean="0">
                          <a:solidFill>
                            <a:schemeClr val="dk1"/>
                          </a:solidFill>
                          <a:latin typeface="微軟正黑體" pitchFamily="34" charset="-120"/>
                          <a:ea typeface="微軟正黑體" pitchFamily="34" charset="-120"/>
                          <a:cs typeface="+mn-cs"/>
                        </a:rPr>
                        <a:t>績效評估</a:t>
                      </a:r>
                      <a:endParaRPr lang="en-GB" sz="1200" b="0" i="0" u="none" strike="noStrike" kern="1200" baseline="0" dirty="0" smtClean="0">
                        <a:solidFill>
                          <a:schemeClr val="dk1"/>
                        </a:solidFill>
                        <a:latin typeface="微軟正黑體" pitchFamily="34" charset="-120"/>
                        <a:ea typeface="微軟正黑體" pitchFamily="34" charset="-120"/>
                        <a:cs typeface="+mn-cs"/>
                      </a:endParaRPr>
                    </a:p>
                  </a:txBody>
                  <a:tcPr anchor="ct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zh-TW" altLang="en-US" sz="1100" b="1" kern="1200" baseline="0" dirty="0" smtClean="0">
                          <a:solidFill>
                            <a:schemeClr val="tx1"/>
                          </a:solidFill>
                          <a:latin typeface="微軟正黑體" pitchFamily="34" charset="-120"/>
                          <a:ea typeface="微軟正黑體" pitchFamily="34" charset="-120"/>
                          <a:cs typeface="+mn-cs"/>
                        </a:rPr>
                        <a:t>新增要求</a:t>
                      </a:r>
                      <a:endParaRPr lang="en-GB" altLang="zh-TW" sz="1100" b="1" dirty="0" smtClean="0">
                        <a:solidFill>
                          <a:schemeClr val="tx1"/>
                        </a:solidFill>
                        <a:latin typeface="微軟正黑體" pitchFamily="34" charset="-120"/>
                        <a:ea typeface="微軟正黑體" pitchFamily="34" charset="-120"/>
                      </a:endParaRPr>
                    </a:p>
                  </a:txBody>
                  <a:tcPr/>
                </a:tc>
              </a:tr>
              <a:tr h="283831">
                <a:tc>
                  <a:txBody>
                    <a:bodyPr/>
                    <a:lstStyle/>
                    <a:p>
                      <a:pPr marL="0" algn="l" defTabSz="343043" rtl="0" eaLnBrk="1" latinLnBrk="0" hangingPunct="1"/>
                      <a:endParaRPr lang="en-GB" sz="1100" b="1" i="0" u="none" strike="noStrike" kern="1200" baseline="0" dirty="0" smtClean="0">
                        <a:solidFill>
                          <a:schemeClr val="dk1"/>
                        </a:solidFill>
                        <a:latin typeface="微軟正黑體" pitchFamily="34" charset="-120"/>
                        <a:ea typeface="微軟正黑體" pitchFamily="34" charset="-120"/>
                        <a:cs typeface="+mn-cs"/>
                      </a:endParaRPr>
                    </a:p>
                  </a:txBody>
                  <a:tcP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微軟正黑體" pitchFamily="34" charset="-120"/>
                          <a:ea typeface="微軟正黑體" pitchFamily="34" charset="-120"/>
                          <a:cs typeface="+mn-cs"/>
                        </a:rPr>
                        <a:t>10 </a:t>
                      </a:r>
                      <a:r>
                        <a:rPr lang="zh-TW" altLang="en-US" sz="1200" b="1" i="0" u="none" strike="noStrike" kern="1200" baseline="0" dirty="0" smtClean="0">
                          <a:solidFill>
                            <a:schemeClr val="dk1"/>
                          </a:solidFill>
                          <a:latin typeface="微軟正黑體" pitchFamily="34" charset="-120"/>
                          <a:ea typeface="微軟正黑體" pitchFamily="34" charset="-120"/>
                          <a:cs typeface="+mn-cs"/>
                        </a:rPr>
                        <a:t>改善</a:t>
                      </a:r>
                      <a:endParaRPr lang="en-GB" sz="1200" b="0" i="0" u="none" strike="noStrike" kern="1200" baseline="0" dirty="0" smtClean="0">
                        <a:solidFill>
                          <a:schemeClr val="dk1"/>
                        </a:solidFill>
                        <a:latin typeface="微軟正黑體" pitchFamily="34" charset="-120"/>
                        <a:ea typeface="微軟正黑體" pitchFamily="34" charset="-120"/>
                        <a:cs typeface="+mn-cs"/>
                      </a:endParaRPr>
                    </a:p>
                  </a:txBody>
                  <a:tcPr anchor="ct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zh-TW" altLang="en-US" sz="1100" b="1" kern="1200" baseline="0" dirty="0" smtClean="0">
                          <a:solidFill>
                            <a:schemeClr val="tx1"/>
                          </a:solidFill>
                          <a:latin typeface="微軟正黑體" pitchFamily="34" charset="-120"/>
                          <a:ea typeface="微軟正黑體" pitchFamily="34" charset="-120"/>
                          <a:cs typeface="+mn-cs"/>
                        </a:rPr>
                        <a:t>更具架構性的模式</a:t>
                      </a:r>
                      <a:endParaRPr lang="en-GB" sz="1100" b="1" dirty="0">
                        <a:solidFill>
                          <a:schemeClr val="tx1"/>
                        </a:solidFill>
                        <a:latin typeface="微軟正黑體" pitchFamily="34" charset="-120"/>
                        <a:ea typeface="微軟正黑體" pitchFamily="34" charset="-120"/>
                      </a:endParaRPr>
                    </a:p>
                  </a:txBody>
                  <a:tcPr/>
                </a:tc>
              </a:tr>
            </a:tbl>
          </a:graphicData>
        </a:graphic>
      </p:graphicFrame>
      <p:sp>
        <p:nvSpPr>
          <p:cNvPr id="3" name="Title 2"/>
          <p:cNvSpPr>
            <a:spLocks noGrp="1"/>
          </p:cNvSpPr>
          <p:nvPr>
            <p:ph type="title"/>
          </p:nvPr>
        </p:nvSpPr>
        <p:spPr>
          <a:xfrm>
            <a:off x="457200" y="115626"/>
            <a:ext cx="8229600" cy="360336"/>
          </a:xfrm>
        </p:spPr>
        <p:txBody>
          <a:bodyPr/>
          <a:lstStyle/>
          <a:p>
            <a:r>
              <a:rPr lang="en-GB" altLang="zh-TW" dirty="0" smtClean="0">
                <a:latin typeface="微軟正黑體" pitchFamily="34" charset="-120"/>
                <a:ea typeface="微軟正黑體" pitchFamily="34" charset="-120"/>
              </a:rPr>
              <a:t>ISO 14001 </a:t>
            </a:r>
            <a:r>
              <a:rPr lang="zh-TW" altLang="zh-TW" dirty="0" smtClean="0">
                <a:latin typeface="微軟正黑體" pitchFamily="34" charset="-120"/>
                <a:ea typeface="微軟正黑體" pitchFamily="34" charset="-120"/>
              </a:rPr>
              <a:t>重要差異對照</a:t>
            </a:r>
            <a:br>
              <a:rPr lang="zh-TW" altLang="zh-TW" dirty="0" smtClean="0">
                <a:latin typeface="微軟正黑體" pitchFamily="34" charset="-120"/>
                <a:ea typeface="微軟正黑體" pitchFamily="34" charset="-120"/>
              </a:rPr>
            </a:br>
            <a:endParaRPr lang="en-GB" dirty="0">
              <a:latin typeface="微軟正黑體" pitchFamily="34" charset="-120"/>
              <a:ea typeface="微軟正黑體" pitchFamily="34" charset="-120"/>
            </a:endParaRPr>
          </a:p>
        </p:txBody>
      </p:sp>
    </p:spTree>
    <p:extLst>
      <p:ext uri="{BB962C8B-B14F-4D97-AF65-F5344CB8AC3E}">
        <p14:creationId xmlns:p14="http://schemas.microsoft.com/office/powerpoint/2010/main" val="604178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zh-TW" altLang="en-US" dirty="0" smtClean="0">
                <a:latin typeface="微軟正黑體" pitchFamily="34" charset="-120"/>
                <a:ea typeface="微軟正黑體" pitchFamily="34" charset="-120"/>
              </a:rPr>
              <a:t>優勢</a:t>
            </a:r>
            <a:endParaRPr lang="en-US" sz="2500" dirty="0">
              <a:latin typeface="微軟正黑體" pitchFamily="34" charset="-120"/>
              <a:ea typeface="微軟正黑體" pitchFamily="34" charset="-120"/>
            </a:endParaRPr>
          </a:p>
        </p:txBody>
      </p:sp>
      <p:sp>
        <p:nvSpPr>
          <p:cNvPr id="2" name="Content Placeholder 1"/>
          <p:cNvSpPr>
            <a:spLocks noGrp="1"/>
          </p:cNvSpPr>
          <p:nvPr>
            <p:ph idx="1"/>
          </p:nvPr>
        </p:nvSpPr>
        <p:spPr>
          <a:xfrm>
            <a:off x="457199" y="951856"/>
            <a:ext cx="7692307" cy="3275213"/>
          </a:xfrm>
        </p:spPr>
        <p:txBody>
          <a:bodyPr/>
          <a:lstStyle/>
          <a:p>
            <a:pPr>
              <a:spcAft>
                <a:spcPts val="600"/>
              </a:spcAft>
              <a:buFont typeface="Arial" pitchFamily="34" charset="0"/>
              <a:buChar char="•"/>
            </a:pPr>
            <a:r>
              <a:rPr lang="zh-TW" altLang="en-US" dirty="0" smtClean="0">
                <a:solidFill>
                  <a:srgbClr val="FF0000"/>
                </a:solidFill>
                <a:latin typeface="微軟正黑體" pitchFamily="34" charset="-120"/>
                <a:ea typeface="微軟正黑體" pitchFamily="34" charset="-120"/>
              </a:rPr>
              <a:t>將環境管理導入組織核心</a:t>
            </a:r>
            <a:endParaRPr lang="en-GB" dirty="0" smtClean="0">
              <a:solidFill>
                <a:srgbClr val="FF0000"/>
              </a:solidFill>
              <a:latin typeface="微軟正黑體" pitchFamily="34" charset="-120"/>
              <a:ea typeface="微軟正黑體" pitchFamily="34" charset="-120"/>
            </a:endParaRPr>
          </a:p>
          <a:p>
            <a:pPr lvl="1">
              <a:spcAft>
                <a:spcPts val="600"/>
              </a:spcAft>
              <a:buFont typeface="Arial" pitchFamily="34" charset="0"/>
              <a:buChar char="•"/>
            </a:pPr>
            <a:r>
              <a:rPr lang="zh-TW" altLang="en-US" dirty="0" smtClean="0">
                <a:latin typeface="微軟正黑體" pitchFamily="34" charset="-120"/>
                <a:ea typeface="微軟正黑體" pitchFamily="34" charset="-120"/>
              </a:rPr>
              <a:t>環境管理將與組織策略整合並一致化，藉此提高</a:t>
            </a:r>
            <a:r>
              <a:rPr lang="zh-TW" altLang="zh-TW" dirty="0" smtClean="0">
                <a:latin typeface="微軟正黑體" pitchFamily="34" charset="-120"/>
                <a:ea typeface="微軟正黑體" pitchFamily="34" charset="-120"/>
              </a:rPr>
              <a:t>永續性、節省經費並保護世界自然資源。</a:t>
            </a:r>
            <a:endParaRPr lang="en-GB" altLang="zh-TW" dirty="0" smtClean="0">
              <a:latin typeface="微軟正黑體" pitchFamily="34" charset="-120"/>
              <a:ea typeface="微軟正黑體" pitchFamily="34" charset="-120"/>
            </a:endParaRPr>
          </a:p>
          <a:p>
            <a:pPr>
              <a:spcAft>
                <a:spcPts val="600"/>
              </a:spcAft>
              <a:buFont typeface="Arial" pitchFamily="34" charset="0"/>
              <a:buChar char="•"/>
            </a:pPr>
            <a:r>
              <a:rPr lang="zh-TW" altLang="zh-TW" dirty="0" smtClean="0">
                <a:solidFill>
                  <a:srgbClr val="FF0000"/>
                </a:solidFill>
                <a:latin typeface="微軟正黑體" pitchFamily="34" charset="-120"/>
                <a:ea typeface="微軟正黑體" pitchFamily="34" charset="-120"/>
              </a:rPr>
              <a:t>改善</a:t>
            </a:r>
            <a:r>
              <a:rPr lang="zh-TW" altLang="en-US" dirty="0">
                <a:solidFill>
                  <a:srgbClr val="FF0000"/>
                </a:solidFill>
                <a:latin typeface="微軟正黑體" pitchFamily="34" charset="-120"/>
                <a:ea typeface="微軟正黑體" pitchFamily="34" charset="-120"/>
              </a:rPr>
              <a:t>環境</a:t>
            </a:r>
            <a:r>
              <a:rPr lang="zh-TW" altLang="en-US" dirty="0" smtClean="0">
                <a:solidFill>
                  <a:srgbClr val="FF0000"/>
                </a:solidFill>
                <a:latin typeface="微軟正黑體" pitchFamily="34" charset="-120"/>
                <a:ea typeface="微軟正黑體" pitchFamily="34" charset="-120"/>
              </a:rPr>
              <a:t>績效</a:t>
            </a:r>
            <a:r>
              <a:rPr lang="zh-TW" altLang="en-US" dirty="0">
                <a:solidFill>
                  <a:srgbClr val="FF0000"/>
                </a:solidFill>
                <a:latin typeface="微軟正黑體" pitchFamily="34" charset="-120"/>
                <a:ea typeface="微軟正黑體" pitchFamily="34" charset="-120"/>
              </a:rPr>
              <a:t>生命週期</a:t>
            </a:r>
            <a:endParaRPr lang="en-GB" dirty="0">
              <a:solidFill>
                <a:srgbClr val="FF0000"/>
              </a:solidFill>
              <a:latin typeface="微軟正黑體" pitchFamily="34" charset="-120"/>
              <a:ea typeface="微軟正黑體" pitchFamily="34" charset="-120"/>
            </a:endParaRPr>
          </a:p>
          <a:p>
            <a:pPr lvl="1">
              <a:spcAft>
                <a:spcPts val="600"/>
              </a:spcAft>
              <a:buFont typeface="Arial" pitchFamily="34" charset="0"/>
              <a:buChar char="•"/>
            </a:pPr>
            <a:r>
              <a:rPr lang="zh-TW" altLang="en-US" dirty="0">
                <a:latin typeface="微軟正黑體" pitchFamily="34" charset="-120"/>
                <a:ea typeface="微軟正黑體" pitchFamily="34" charset="-120"/>
              </a:rPr>
              <a:t>以</a:t>
            </a:r>
            <a:r>
              <a:rPr lang="zh-TW" altLang="zh-TW" dirty="0">
                <a:latin typeface="微軟正黑體" pitchFamily="34" charset="-120"/>
                <a:ea typeface="微軟正黑體" pitchFamily="34" charset="-120"/>
              </a:rPr>
              <a:t>全面性</a:t>
            </a:r>
            <a:r>
              <a:rPr lang="zh-TW" altLang="en-US" dirty="0">
                <a:latin typeface="微軟正黑體" pitchFamily="34" charset="-120"/>
                <a:ea typeface="微軟正黑體" pitchFamily="34" charset="-120"/>
              </a:rPr>
              <a:t>的做法</a:t>
            </a:r>
            <a:r>
              <a:rPr lang="zh-TW" altLang="zh-TW" dirty="0">
                <a:latin typeface="微軟正黑體" pitchFamily="34" charset="-120"/>
                <a:ea typeface="微軟正黑體" pitchFamily="34" charset="-120"/>
              </a:rPr>
              <a:t>進一步</a:t>
            </a:r>
            <a:r>
              <a:rPr lang="zh-TW" altLang="en-US" dirty="0">
                <a:latin typeface="微軟正黑體" pitchFamily="34" charset="-120"/>
                <a:ea typeface="微軟正黑體" pitchFamily="34" charset="-120"/>
              </a:rPr>
              <a:t>辨識</a:t>
            </a:r>
            <a:r>
              <a:rPr lang="zh-TW" altLang="zh-TW" dirty="0">
                <a:latin typeface="微軟正黑體" pitchFamily="34" charset="-120"/>
                <a:ea typeface="微軟正黑體" pitchFamily="34" charset="-120"/>
              </a:rPr>
              <a:t>改善環境績效、節約資源成本的機會</a:t>
            </a:r>
          </a:p>
          <a:p>
            <a:pPr>
              <a:spcAft>
                <a:spcPts val="600"/>
              </a:spcAft>
              <a:buFont typeface="Arial" pitchFamily="34" charset="0"/>
              <a:buChar char="•"/>
            </a:pPr>
            <a:r>
              <a:rPr lang="zh-TW" altLang="en-US" dirty="0">
                <a:solidFill>
                  <a:srgbClr val="FF0000"/>
                </a:solidFill>
                <a:latin typeface="微軟正黑體" pitchFamily="34" charset="-120"/>
                <a:ea typeface="微軟正黑體" pitchFamily="34" charset="-120"/>
              </a:rPr>
              <a:t>一套整合模式</a:t>
            </a:r>
            <a:endParaRPr lang="en-GB" altLang="zh-TW" dirty="0">
              <a:solidFill>
                <a:srgbClr val="FF0000"/>
              </a:solidFill>
              <a:latin typeface="微軟正黑體" pitchFamily="34" charset="-120"/>
              <a:ea typeface="微軟正黑體" pitchFamily="34" charset="-120"/>
            </a:endParaRPr>
          </a:p>
          <a:p>
            <a:pPr lvl="1">
              <a:spcAft>
                <a:spcPts val="1200"/>
              </a:spcAft>
              <a:buFont typeface="Arial" pitchFamily="34" charset="0"/>
              <a:buChar char="•"/>
            </a:pPr>
            <a:r>
              <a:rPr lang="zh-TW" altLang="en-US" dirty="0">
                <a:latin typeface="微軟正黑體" pitchFamily="34" charset="-120"/>
                <a:ea typeface="微軟正黑體" pitchFamily="34" charset="-120"/>
              </a:rPr>
              <a:t>將更容易導入多個管理系統，</a:t>
            </a:r>
            <a:r>
              <a:rPr lang="zh-TW" altLang="en-US" dirty="0" smtClean="0">
                <a:latin typeface="微軟正黑體" pitchFamily="34" charset="-120"/>
                <a:ea typeface="微軟正黑體" pitchFamily="34" charset="-120"/>
              </a:rPr>
              <a:t>提供綜合觀點</a:t>
            </a:r>
            <a:r>
              <a:rPr lang="zh-TW" altLang="en-US" dirty="0">
                <a:latin typeface="微軟正黑體" pitchFamily="34" charset="-120"/>
                <a:ea typeface="微軟正黑體" pitchFamily="34" charset="-120"/>
              </a:rPr>
              <a:t>從而節約成本</a:t>
            </a:r>
            <a:endParaRPr lang="en-GB" altLang="zh-TW" dirty="0">
              <a:latin typeface="微軟正黑體" pitchFamily="34" charset="-120"/>
              <a:ea typeface="微軟正黑體" pitchFamily="34" charset="-120"/>
            </a:endParaRPr>
          </a:p>
          <a:p>
            <a:pPr>
              <a:spcAft>
                <a:spcPts val="600"/>
              </a:spcAft>
              <a:buFont typeface="Arial" pitchFamily="34" charset="0"/>
              <a:buChar char="•"/>
            </a:pPr>
            <a:r>
              <a:rPr lang="zh-TW" altLang="en-US" dirty="0">
                <a:solidFill>
                  <a:srgbClr val="FF0000"/>
                </a:solidFill>
                <a:latin typeface="微軟正黑體" pitchFamily="34" charset="-120"/>
                <a:ea typeface="微軟正黑體" pitchFamily="34" charset="-120"/>
              </a:rPr>
              <a:t>領導統御</a:t>
            </a:r>
            <a:endParaRPr lang="en-GB" altLang="zh-TW" dirty="0">
              <a:solidFill>
                <a:srgbClr val="FF0000"/>
              </a:solidFill>
              <a:latin typeface="微軟正黑體" pitchFamily="34" charset="-120"/>
              <a:ea typeface="微軟正黑體" pitchFamily="34" charset="-120"/>
            </a:endParaRPr>
          </a:p>
          <a:p>
            <a:pPr lvl="1">
              <a:spcAft>
                <a:spcPts val="1200"/>
              </a:spcAft>
              <a:buFont typeface="Arial" pitchFamily="34" charset="0"/>
              <a:buChar char="•"/>
            </a:pPr>
            <a:r>
              <a:rPr lang="zh-TW" altLang="en-US" dirty="0">
                <a:latin typeface="微軟正黑體" pitchFamily="34" charset="-120"/>
                <a:ea typeface="微軟正黑體" pitchFamily="34" charset="-120"/>
              </a:rPr>
              <a:t>高階管理人員更深的參與，激勵全體同仁朝向組織的目標和目的共同</a:t>
            </a:r>
            <a:r>
              <a:rPr lang="zh-TW" altLang="en-US" dirty="0" smtClean="0">
                <a:latin typeface="微軟正黑體" pitchFamily="34" charset="-120"/>
                <a:ea typeface="微軟正黑體" pitchFamily="34" charset="-120"/>
              </a:rPr>
              <a:t>努力</a:t>
            </a:r>
            <a:endParaRPr lang="en-GB" dirty="0"/>
          </a:p>
          <a:p>
            <a:pPr marL="0" indent="0">
              <a:buNone/>
            </a:pPr>
            <a:endParaRPr lang="en-GB" sz="1400" dirty="0">
              <a:solidFill>
                <a:srgbClr val="FF0000"/>
              </a:solidFill>
            </a:endParaRPr>
          </a:p>
          <a:p>
            <a:pPr lvl="1">
              <a:spcAft>
                <a:spcPts val="600"/>
              </a:spcAft>
            </a:pPr>
            <a:endParaRPr lang="en-US" dirty="0"/>
          </a:p>
          <a:p>
            <a:pPr lvl="1"/>
            <a:endParaRPr lang="en-US" dirty="0"/>
          </a:p>
          <a:p>
            <a:pPr marL="0" indent="0">
              <a:buNone/>
            </a:pPr>
            <a:endParaRPr lang="en-US" dirty="0"/>
          </a:p>
        </p:txBody>
      </p:sp>
      <p:pic>
        <p:nvPicPr>
          <p:cNvPr id="5"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24489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dirty="0" smtClean="0">
                <a:latin typeface="微軟正黑體" pitchFamily="34" charset="-120"/>
                <a:ea typeface="微軟正黑體" pitchFamily="34" charset="-120"/>
              </a:rPr>
              <a:t>接下來須做何因應</a:t>
            </a:r>
            <a:r>
              <a:rPr lang="en-US" altLang="zh-TW" dirty="0" smtClean="0">
                <a:latin typeface="微軟正黑體" pitchFamily="34" charset="-120"/>
                <a:ea typeface="微軟正黑體" pitchFamily="34" charset="-120"/>
              </a:rPr>
              <a:t>?</a:t>
            </a:r>
            <a:endParaRPr lang="en-GB" dirty="0">
              <a:latin typeface="微軟正黑體" pitchFamily="34" charset="-120"/>
              <a:ea typeface="微軟正黑體" pitchFamily="34" charset="-120"/>
            </a:endParaRPr>
          </a:p>
        </p:txBody>
      </p:sp>
      <p:sp>
        <p:nvSpPr>
          <p:cNvPr id="7" name="Content Placeholder 6"/>
          <p:cNvSpPr>
            <a:spLocks noGrp="1"/>
          </p:cNvSpPr>
          <p:nvPr>
            <p:ph idx="1"/>
          </p:nvPr>
        </p:nvSpPr>
        <p:spPr>
          <a:xfrm>
            <a:off x="457200" y="1049482"/>
            <a:ext cx="8229600" cy="3335482"/>
          </a:xfrm>
        </p:spPr>
        <p:txBody>
          <a:bodyPr/>
          <a:lstStyle/>
          <a:p>
            <a:pPr>
              <a:spcAft>
                <a:spcPts val="600"/>
              </a:spcAft>
            </a:pPr>
            <a:r>
              <a:rPr lang="zh-TW" altLang="en-US" sz="1800" dirty="0" smtClean="0">
                <a:latin typeface="微軟正黑體" pitchFamily="34" charset="-120"/>
                <a:ea typeface="微軟正黑體" pitchFamily="34" charset="-120"/>
              </a:rPr>
              <a:t>成立專案小組來管理變革</a:t>
            </a:r>
            <a:endParaRPr lang="en-GB" altLang="zh-TW" sz="1800" dirty="0" smtClean="0">
              <a:latin typeface="微軟正黑體" pitchFamily="34" charset="-120"/>
              <a:ea typeface="微軟正黑體" pitchFamily="34" charset="-120"/>
            </a:endParaRPr>
          </a:p>
          <a:p>
            <a:pPr>
              <a:spcAft>
                <a:spcPts val="600"/>
              </a:spcAft>
            </a:pPr>
            <a:r>
              <a:rPr lang="zh-TW" altLang="en-US" sz="1800" dirty="0" smtClean="0">
                <a:latin typeface="微軟正黑體" pitchFamily="34" charset="-120"/>
                <a:ea typeface="微軟正黑體" pitchFamily="34" charset="-120"/>
              </a:rPr>
              <a:t>於組織內進行專案溝通</a:t>
            </a:r>
            <a:endParaRPr lang="en-GB" altLang="zh-TW" sz="1800" dirty="0" smtClean="0">
              <a:latin typeface="微軟正黑體" pitchFamily="34" charset="-120"/>
              <a:ea typeface="微軟正黑體" pitchFamily="34" charset="-120"/>
            </a:endParaRPr>
          </a:p>
          <a:p>
            <a:pPr>
              <a:lnSpc>
                <a:spcPct val="150000"/>
              </a:lnSpc>
              <a:spcAft>
                <a:spcPts val="600"/>
              </a:spcAft>
              <a:buFont typeface="Arial" pitchFamily="34" charset="0"/>
              <a:buChar char="•"/>
            </a:pPr>
            <a:r>
              <a:rPr lang="zh-TW" altLang="en-US" sz="1800" dirty="0" smtClean="0">
                <a:latin typeface="微軟正黑體" pitchFamily="34" charset="-120"/>
                <a:ea typeface="微軟正黑體" pitchFamily="34" charset="-120"/>
              </a:rPr>
              <a:t>建立一個實施計劃與監控進度流程</a:t>
            </a:r>
            <a:endParaRPr lang="en-GB" altLang="zh-TW" sz="1800" dirty="0" smtClean="0">
              <a:latin typeface="微軟正黑體" pitchFamily="34" charset="-120"/>
              <a:ea typeface="微軟正黑體" pitchFamily="34" charset="-120"/>
            </a:endParaRPr>
          </a:p>
          <a:p>
            <a:pPr>
              <a:spcAft>
                <a:spcPts val="600"/>
              </a:spcAft>
            </a:pPr>
            <a:r>
              <a:rPr lang="zh-TW" altLang="en-US" sz="1800" dirty="0" smtClean="0">
                <a:latin typeface="微軟正黑體" pitchFamily="34" charset="-120"/>
                <a:ea typeface="微軟正黑體" pitchFamily="34" charset="-120"/>
              </a:rPr>
              <a:t>強調改變乃為</a:t>
            </a:r>
            <a:r>
              <a:rPr lang="zh-TW" altLang="en-US" sz="1800" dirty="0">
                <a:latin typeface="微軟正黑體" pitchFamily="34" charset="-120"/>
                <a:ea typeface="微軟正黑體" pitchFamily="34" charset="-120"/>
              </a:rPr>
              <a:t>進步</a:t>
            </a:r>
            <a:r>
              <a:rPr lang="zh-TW" altLang="en-US" sz="1800" dirty="0" smtClean="0">
                <a:latin typeface="微軟正黑體" pitchFamily="34" charset="-120"/>
                <a:ea typeface="微軟正黑體" pitchFamily="34" charset="-120"/>
              </a:rPr>
              <a:t>的機會</a:t>
            </a:r>
            <a:endParaRPr lang="en-GB" altLang="zh-TW" sz="1800" dirty="0" smtClean="0">
              <a:latin typeface="微軟正黑體" pitchFamily="34" charset="-120"/>
              <a:ea typeface="微軟正黑體" pitchFamily="34" charset="-120"/>
            </a:endParaRPr>
          </a:p>
          <a:p>
            <a:pPr>
              <a:spcAft>
                <a:spcPts val="600"/>
              </a:spcAft>
            </a:pPr>
            <a:r>
              <a:rPr lang="zh-TW" altLang="en-US" sz="1800" dirty="0" smtClean="0">
                <a:latin typeface="微軟正黑體" pitchFamily="34" charset="-120"/>
                <a:ea typeface="微軟正黑體" pitchFamily="34" charset="-120"/>
              </a:rPr>
              <a:t>改變文件化方式以</a:t>
            </a:r>
            <a:r>
              <a:rPr lang="zh-TW" altLang="en-US" sz="1800" dirty="0">
                <a:latin typeface="微軟正黑體" pitchFamily="34" charset="-120"/>
                <a:ea typeface="微軟正黑體" pitchFamily="34" charset="-120"/>
              </a:rPr>
              <a:t>反映新</a:t>
            </a:r>
            <a:r>
              <a:rPr lang="zh-TW" altLang="en-US" sz="1800" dirty="0" smtClean="0">
                <a:latin typeface="微軟正黑體" pitchFamily="34" charset="-120"/>
                <a:ea typeface="微軟正黑體" pitchFamily="34" charset="-120"/>
              </a:rPr>
              <a:t>的標準架構</a:t>
            </a:r>
            <a:r>
              <a:rPr lang="zh-TW" altLang="en-US" sz="1800" dirty="0">
                <a:latin typeface="微軟正黑體" pitchFamily="34" charset="-120"/>
                <a:ea typeface="微軟正黑體" pitchFamily="34" charset="-120"/>
              </a:rPr>
              <a:t>（如有需要）</a:t>
            </a:r>
            <a:endParaRPr lang="en-GB" sz="1800" dirty="0" smtClean="0">
              <a:latin typeface="微軟正黑體" pitchFamily="34" charset="-120"/>
              <a:ea typeface="微軟正黑體" pitchFamily="34" charset="-120"/>
            </a:endParaRPr>
          </a:p>
          <a:p>
            <a:pPr>
              <a:spcAft>
                <a:spcPts val="600"/>
              </a:spcAft>
            </a:pPr>
            <a:r>
              <a:rPr lang="zh-TW" altLang="en-US" sz="1800" dirty="0" smtClean="0">
                <a:latin typeface="微軟正黑體" pitchFamily="34" charset="-120"/>
                <a:ea typeface="微軟正黑體" pitchFamily="34" charset="-120"/>
              </a:rPr>
              <a:t>落實</a:t>
            </a:r>
            <a:r>
              <a:rPr lang="zh-TW" altLang="en-US" sz="1800" dirty="0">
                <a:latin typeface="微軟正黑體" pitchFamily="34" charset="-120"/>
                <a:ea typeface="微軟正黑體" pitchFamily="34" charset="-120"/>
              </a:rPr>
              <a:t>組織領導、風險和背景環境的新</a:t>
            </a:r>
            <a:r>
              <a:rPr lang="zh-TW" altLang="en-US" sz="1800" dirty="0" smtClean="0">
                <a:latin typeface="微軟正黑體" pitchFamily="34" charset="-120"/>
                <a:ea typeface="微軟正黑體" pitchFamily="34" charset="-120"/>
              </a:rPr>
              <a:t>規定要求</a:t>
            </a:r>
            <a:endParaRPr lang="en-GB" sz="1800" dirty="0" smtClean="0">
              <a:latin typeface="微軟正黑體" pitchFamily="34" charset="-120"/>
              <a:ea typeface="微軟正黑體" pitchFamily="34" charset="-120"/>
            </a:endParaRPr>
          </a:p>
          <a:p>
            <a:pPr>
              <a:spcAft>
                <a:spcPts val="600"/>
              </a:spcAft>
            </a:pPr>
            <a:r>
              <a:rPr lang="zh-TW" altLang="en-US" sz="1800" dirty="0" smtClean="0">
                <a:latin typeface="微軟正黑體" pitchFamily="34" charset="-120"/>
                <a:ea typeface="微軟正黑體" pitchFamily="34" charset="-120"/>
              </a:rPr>
              <a:t>檢討目前控制措施的成效</a:t>
            </a:r>
            <a:endParaRPr lang="en-GB" altLang="zh-TW" sz="1800" dirty="0" smtClean="0">
              <a:latin typeface="微軟正黑體" pitchFamily="34" charset="-120"/>
              <a:ea typeface="微軟正黑體" pitchFamily="34" charset="-120"/>
            </a:endParaRPr>
          </a:p>
          <a:p>
            <a:pPr>
              <a:spcAft>
                <a:spcPts val="600"/>
              </a:spcAft>
            </a:pPr>
            <a:r>
              <a:rPr lang="zh-TW" altLang="en-US" sz="1800" dirty="0" smtClean="0">
                <a:latin typeface="微軟正黑體" pitchFamily="34" charset="-120"/>
                <a:ea typeface="微軟正黑體" pitchFamily="34" charset="-120"/>
              </a:rPr>
              <a:t>展開影響評估報告</a:t>
            </a:r>
            <a:endParaRPr lang="en-GB" altLang="zh-TW" sz="1800" dirty="0" smtClean="0">
              <a:latin typeface="微軟正黑體" pitchFamily="34" charset="-120"/>
              <a:ea typeface="微軟正黑體" pitchFamily="34" charset="-120"/>
            </a:endParaRPr>
          </a:p>
        </p:txBody>
      </p:sp>
      <p:pic>
        <p:nvPicPr>
          <p:cNvPr id="9"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12077003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SI PowerPoint template &amp;quot;&quot;/&gt;&lt;property id=&quot;20307&quot; value=&quot;258&quot;/&gt;&lt;/object&gt;&lt;/object&gt;&lt;/object&gt;&lt;/database&gt;"/>
  <p:tag name="SECTOMILLISECCONVERTED" val="1"/>
</p:tagLst>
</file>

<file path=ppt/theme/theme1.xml><?xml version="1.0" encoding="utf-8"?>
<a:theme xmlns:a="http://schemas.openxmlformats.org/drawingml/2006/main" name="BSI PowerPoint template 2015">
  <a:themeElements>
    <a:clrScheme name="Custom 35">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8F0700"/>
      </a:hlink>
      <a:folHlink>
        <a:srgbClr val="7F7F7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A4FBB1C2AF04C8DFBF1CE66DF379B" ma:contentTypeVersion="0" ma:contentTypeDescription="Create a new document." ma:contentTypeScope="" ma:versionID="e7424575dd9faf76912cf3fb52e0c5b1">
  <xsd:schema xmlns:xsd="http://www.w3.org/2001/XMLSchema" xmlns:xs="http://www.w3.org/2001/XMLSchema" xmlns:p="http://schemas.microsoft.com/office/2006/metadata/properties" xmlns:ns2="577468a3-8908-491b-8504-adf343b6a280" targetNamespace="http://schemas.microsoft.com/office/2006/metadata/properties" ma:root="true" ma:fieldsID="df9008ed41fbc0b66c877d9ec74b268a" ns2:_="">
    <xsd:import namespace="577468a3-8908-491b-8504-adf343b6a28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577468a3-8908-491b-8504-adf343b6a280">X2NRS4N5DJD3-1207-6</_dlc_DocId>
    <_dlc_DocIdUrl xmlns="577468a3-8908-491b-8504-adf343b6a280">
      <Url>https://intranet.bsi-global.com/OurBSI/BusinessFunctions/Marketing/Brand/Templates/_layouts/DocIdRedir.aspx?ID=X2NRS4N5DJD3-1207-6</Url>
      <Description>X2NRS4N5DJD3-1207-6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507FF1-9C44-41AE-AF22-EE99FC92A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2A6826-CC15-417B-9D94-C2AA13AAFB2D}">
  <ds:schemaRefs>
    <ds:schemaRef ds:uri="http://www.w3.org/XML/1998/namespace"/>
    <ds:schemaRef ds:uri="http://schemas.microsoft.com/office/infopath/2007/PartnerControls"/>
    <ds:schemaRef ds:uri="http://purl.org/dc/elements/1.1/"/>
    <ds:schemaRef ds:uri="577468a3-8908-491b-8504-adf343b6a280"/>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78FA9DB-78C4-416C-B22D-DFDAC66C2A32}">
  <ds:schemaRefs>
    <ds:schemaRef ds:uri="http://schemas.microsoft.com/sharepoint/events"/>
  </ds:schemaRefs>
</ds:datastoreItem>
</file>

<file path=customXml/itemProps4.xml><?xml version="1.0" encoding="utf-8"?>
<ds:datastoreItem xmlns:ds="http://schemas.openxmlformats.org/officeDocument/2006/customXml" ds:itemID="{14A5A54C-04D5-4720-BA2C-DC80E21C3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BSI PowerPoint template 2015</Template>
  <TotalTime>849</TotalTime>
  <Words>2128</Words>
  <Application>Microsoft Office PowerPoint</Application>
  <PresentationFormat>如螢幕大小 (16:9)</PresentationFormat>
  <Paragraphs>223</Paragraphs>
  <Slides>13</Slides>
  <Notes>12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13</vt:i4>
      </vt:variant>
    </vt:vector>
  </HeadingPairs>
  <TitlesOfParts>
    <vt:vector size="23" baseType="lpstr">
      <vt:lpstr>Arial</vt:lpstr>
      <vt:lpstr>新細明體</vt:lpstr>
      <vt:lpstr>Tahoma</vt:lpstr>
      <vt:lpstr>Courier New</vt:lpstr>
      <vt:lpstr>Calibri</vt:lpstr>
      <vt:lpstr>微軟正黑體</vt:lpstr>
      <vt:lpstr>Tahoma Bold</vt:lpstr>
      <vt:lpstr>ヒラギノ角ゴ Pro W3</vt:lpstr>
      <vt:lpstr>Verdana</vt:lpstr>
      <vt:lpstr>BSI PowerPoint template 2015</vt:lpstr>
      <vt:lpstr>ISO FDIS 14001：2015 重要變革說明</vt:lpstr>
      <vt:lpstr>大綱</vt:lpstr>
      <vt:lpstr>自里約地球高峰會議以來的漫長旅程......</vt:lpstr>
      <vt:lpstr>改版背景</vt:lpstr>
      <vt:lpstr>為何ISO 14001如此重要</vt:lpstr>
      <vt:lpstr>ISO 14001 – 重大變更</vt:lpstr>
      <vt:lpstr>ISO 14001 重要差異對照 </vt:lpstr>
      <vt:lpstr>優勢</vt:lpstr>
      <vt:lpstr>接下來須做何因應?</vt:lpstr>
      <vt:lpstr>需要您的參與</vt:lpstr>
      <vt:lpstr>成立專案小組</vt:lpstr>
      <vt:lpstr>後續步驟/時間表</vt:lpstr>
      <vt:lpstr>PowerPoint 簡報</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BSI PowerPoint template</dc:title>
  <dc:creator>Elaine Munro</dc:creator>
  <cp:lastModifiedBy>Catherine Hsu</cp:lastModifiedBy>
  <cp:revision>168</cp:revision>
  <dcterms:created xsi:type="dcterms:W3CDTF">2015-01-15T14:41:17Z</dcterms:created>
  <dcterms:modified xsi:type="dcterms:W3CDTF">2015-08-17T12:14:48Z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c92fd510-38b2-4581-9e12-2bf21268aae2</vt:lpwstr>
  </property>
  <property fmtid="{D5CDD505-2E9C-101B-9397-08002B2CF9AE}" pid="3" name="ContentTypeId">
    <vt:lpwstr>0x010100C09A4FBB1C2AF04C8DFBF1CE66DF379B</vt:lpwstr>
  </property>
</Properties>
</file>