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Lst>
  <p:notesMasterIdLst>
    <p:notesMasterId r:id="rId19"/>
  </p:notesMasterIdLst>
  <p:handoutMasterIdLst>
    <p:handoutMasterId r:id="rId20"/>
  </p:handoutMasterIdLst>
  <p:sldIdLst>
    <p:sldId id="300" r:id="rId6"/>
    <p:sldId id="273" r:id="rId7"/>
    <p:sldId id="296" r:id="rId8"/>
    <p:sldId id="287" r:id="rId9"/>
    <p:sldId id="299" r:id="rId10"/>
    <p:sldId id="298" r:id="rId11"/>
    <p:sldId id="297" r:id="rId12"/>
    <p:sldId id="261" r:id="rId13"/>
    <p:sldId id="274" r:id="rId14"/>
    <p:sldId id="301" r:id="rId15"/>
    <p:sldId id="278" r:id="rId16"/>
    <p:sldId id="285" r:id="rId17"/>
    <p:sldId id="272" r:id="rId18"/>
  </p:sldIdLst>
  <p:sldSz cx="9144000" cy="5143500" type="screen16x9"/>
  <p:notesSz cx="6797675" cy="9926638"/>
  <p:embeddedFontLst>
    <p:embeddedFont>
      <p:font typeface="Calibri" pitchFamily="34" charset="0"/>
      <p:regular r:id="rId21"/>
      <p:bold r:id="rId22"/>
      <p:italic r:id="rId23"/>
      <p:boldItalic r:id="rId24"/>
    </p:embeddedFont>
    <p:embeddedFont>
      <p:font typeface="Tahoma Bold" pitchFamily="34" charset="0"/>
      <p:bold r:id="rId25"/>
    </p:embeddedFont>
    <p:embeddedFont>
      <p:font typeface="Verdana" pitchFamily="34" charset="0"/>
      <p:regular r:id="rId26"/>
      <p:bold r:id="rId27"/>
      <p:italic r:id="rId28"/>
      <p:boldItalic r:id="rId29"/>
    </p:embeddedFont>
    <p:embeddedFont>
      <p:font typeface="Tahoma" pitchFamily="34" charset="0"/>
      <p:regular r:id="rId30"/>
      <p:bold r:id="rId31"/>
    </p:embeddedFont>
  </p:embeddedFontLst>
  <p:custDataLst>
    <p:tags r:id="rId32"/>
  </p:custDataLst>
  <p:defaultTextStyle>
    <a:defPPr>
      <a:defRPr lang="en-US"/>
    </a:defPPr>
    <a:lvl1pPr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1pPr>
    <a:lvl2pPr marL="342900" indent="1143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2pPr>
    <a:lvl3pPr marL="685800" indent="2286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3pPr>
    <a:lvl4pPr marL="1028700" indent="3429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4pPr>
    <a:lvl5pPr marL="1371600" indent="4572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5pPr>
    <a:lvl6pPr marL="2286000" algn="l" defTabSz="457200" rtl="0" eaLnBrk="1" latinLnBrk="0" hangingPunct="1">
      <a:defRPr sz="1400" kern="1200">
        <a:solidFill>
          <a:schemeClr val="tx1"/>
        </a:solidFill>
        <a:latin typeface="Tahoma" charset="0"/>
        <a:ea typeface="ヒラギノ角ゴ Pro W3" charset="0"/>
        <a:cs typeface="ヒラギノ角ゴ Pro W3" charset="0"/>
      </a:defRPr>
    </a:lvl6pPr>
    <a:lvl7pPr marL="2743200" algn="l" defTabSz="457200" rtl="0" eaLnBrk="1" latinLnBrk="0" hangingPunct="1">
      <a:defRPr sz="1400" kern="1200">
        <a:solidFill>
          <a:schemeClr val="tx1"/>
        </a:solidFill>
        <a:latin typeface="Tahoma" charset="0"/>
        <a:ea typeface="ヒラギノ角ゴ Pro W3" charset="0"/>
        <a:cs typeface="ヒラギノ角ゴ Pro W3" charset="0"/>
      </a:defRPr>
    </a:lvl7pPr>
    <a:lvl8pPr marL="3200400" algn="l" defTabSz="457200" rtl="0" eaLnBrk="1" latinLnBrk="0" hangingPunct="1">
      <a:defRPr sz="1400" kern="1200">
        <a:solidFill>
          <a:schemeClr val="tx1"/>
        </a:solidFill>
        <a:latin typeface="Tahoma" charset="0"/>
        <a:ea typeface="ヒラギノ角ゴ Pro W3" charset="0"/>
        <a:cs typeface="ヒラギノ角ゴ Pro W3" charset="0"/>
      </a:defRPr>
    </a:lvl8pPr>
    <a:lvl9pPr marL="3657600" algn="l" defTabSz="457200" rtl="0" eaLnBrk="1" latinLnBrk="0" hangingPunct="1">
      <a:defRPr sz="1400" kern="1200">
        <a:solidFill>
          <a:schemeClr val="tx1"/>
        </a:solidFill>
        <a:latin typeface="Tahoma"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2B1F"/>
    <a:srgbClr val="642B1F"/>
    <a:srgbClr val="9E2B1F"/>
    <a:srgbClr val="CF1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60468" autoAdjust="0"/>
  </p:normalViewPr>
  <p:slideViewPr>
    <p:cSldViewPr snapToGrid="0" snapToObjects="1">
      <p:cViewPr varScale="1">
        <p:scale>
          <a:sx n="33" d="100"/>
          <a:sy n="33" d="100"/>
        </p:scale>
        <p:origin x="-1554" y="-84"/>
      </p:cViewPr>
      <p:guideLst>
        <p:guide orient="horz" pos="1620"/>
        <p:guide pos="2881"/>
      </p:guideLst>
    </p:cSldViewPr>
  </p:slideViewPr>
  <p:notesTextViewPr>
    <p:cViewPr>
      <p:scale>
        <a:sx n="100" d="100"/>
        <a:sy n="100" d="100"/>
      </p:scale>
      <p:origin x="0" y="0"/>
    </p:cViewPr>
  </p:notesTextViewPr>
  <p:notesViewPr>
    <p:cSldViewPr snapToGrid="0" snapToObjects="1" showGuides="1">
      <p:cViewPr varScale="1">
        <p:scale>
          <a:sx n="79" d="100"/>
          <a:sy n="79" d="100"/>
        </p:scale>
        <p:origin x="-33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05188-7FB5-4DC1-ADB1-4737F4EA00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D417EE-4D8E-49CD-BAC5-AD65DF7AF5EE}">
      <dgm:prSet phldrT="[Text]"/>
      <dgm:spPr/>
      <dgm:t>
        <a:bodyPr/>
        <a:lstStyle/>
        <a:p>
          <a:r>
            <a:rPr lang="en-GB" dirty="0" smtClean="0"/>
            <a:t>Leadership</a:t>
          </a:r>
          <a:endParaRPr lang="en-GB" dirty="0"/>
        </a:p>
      </dgm:t>
    </dgm:pt>
    <dgm:pt modelId="{2D9654AD-56DE-4524-BA2A-398BEF67FA6B}" type="parTrans" cxnId="{3C6D406C-B21E-4AE5-95A6-E12131CA0025}">
      <dgm:prSet/>
      <dgm:spPr/>
      <dgm:t>
        <a:bodyPr/>
        <a:lstStyle/>
        <a:p>
          <a:endParaRPr lang="en-GB"/>
        </a:p>
      </dgm:t>
    </dgm:pt>
    <dgm:pt modelId="{CCDBAA60-6D10-4430-8F29-3B12795CB3FE}" type="sibTrans" cxnId="{3C6D406C-B21E-4AE5-95A6-E12131CA0025}">
      <dgm:prSet/>
      <dgm:spPr/>
      <dgm:t>
        <a:bodyPr/>
        <a:lstStyle/>
        <a:p>
          <a:endParaRPr lang="en-GB"/>
        </a:p>
      </dgm:t>
    </dgm:pt>
    <dgm:pt modelId="{9AAF1AB3-A64F-4EBC-B9EB-82812A16F4AA}">
      <dgm:prSet phldrT="[Text]"/>
      <dgm:spPr/>
      <dgm:t>
        <a:bodyPr/>
        <a:lstStyle/>
        <a:p>
          <a:r>
            <a:rPr lang="en-GB" dirty="0" smtClean="0"/>
            <a:t>Risk</a:t>
          </a:r>
          <a:endParaRPr lang="en-GB" dirty="0"/>
        </a:p>
      </dgm:t>
    </dgm:pt>
    <dgm:pt modelId="{70DF076D-1096-4EDF-B263-229B7B87CA29}" type="parTrans" cxnId="{16A3EB2E-7646-4B6F-8593-456E62398F86}">
      <dgm:prSet/>
      <dgm:spPr/>
      <dgm:t>
        <a:bodyPr/>
        <a:lstStyle/>
        <a:p>
          <a:endParaRPr lang="en-GB"/>
        </a:p>
      </dgm:t>
    </dgm:pt>
    <dgm:pt modelId="{0BFF8BE9-78C8-44CA-84CA-A176A9E1787F}" type="sibTrans" cxnId="{16A3EB2E-7646-4B6F-8593-456E62398F86}">
      <dgm:prSet/>
      <dgm:spPr/>
      <dgm:t>
        <a:bodyPr/>
        <a:lstStyle/>
        <a:p>
          <a:endParaRPr lang="en-GB"/>
        </a:p>
      </dgm:t>
    </dgm:pt>
    <dgm:pt modelId="{68DAC030-D184-4FA1-B1AC-51004D365088}">
      <dgm:prSet phldrT="[Text]" custT="1"/>
      <dgm:spPr/>
      <dgm:t>
        <a:bodyPr/>
        <a:lstStyle/>
        <a:p>
          <a:r>
            <a:rPr lang="en-GB" sz="1800" dirty="0" smtClean="0"/>
            <a:t>Greater emphasis for senior managers to be involved in the  management system.</a:t>
          </a:r>
          <a:endParaRPr lang="en-GB" sz="1800" dirty="0"/>
        </a:p>
      </dgm:t>
    </dgm:pt>
    <dgm:pt modelId="{B212F0B8-92F3-426D-97B5-25742ED15497}" type="parTrans" cxnId="{05912784-4366-4516-AC62-AAE2DF85915D}">
      <dgm:prSet/>
      <dgm:spPr/>
      <dgm:t>
        <a:bodyPr/>
        <a:lstStyle/>
        <a:p>
          <a:endParaRPr lang="en-GB"/>
        </a:p>
      </dgm:t>
    </dgm:pt>
    <dgm:pt modelId="{72662808-DDC7-4588-B653-550948AFCEA7}" type="sibTrans" cxnId="{05912784-4366-4516-AC62-AAE2DF85915D}">
      <dgm:prSet/>
      <dgm:spPr/>
      <dgm:t>
        <a:bodyPr/>
        <a:lstStyle/>
        <a:p>
          <a:endParaRPr lang="en-GB"/>
        </a:p>
      </dgm:t>
    </dgm:pt>
    <dgm:pt modelId="{A7CB15D1-EB22-4D33-B44A-9163C8282E8F}">
      <dgm:prSet phldrT="[Text]"/>
      <dgm:spPr/>
      <dgm:t>
        <a:bodyPr/>
        <a:lstStyle/>
        <a:p>
          <a:r>
            <a:rPr lang="en-GB" dirty="0" smtClean="0"/>
            <a:t>Context of Organization</a:t>
          </a:r>
          <a:endParaRPr lang="en-GB" dirty="0"/>
        </a:p>
      </dgm:t>
    </dgm:pt>
    <dgm:pt modelId="{DDDD37D5-8CB8-4A9F-8A37-A8E6C1D2572B}" type="parTrans" cxnId="{3977E57A-35B1-4D15-AF3C-04F2DF8056A6}">
      <dgm:prSet/>
      <dgm:spPr/>
      <dgm:t>
        <a:bodyPr/>
        <a:lstStyle/>
        <a:p>
          <a:endParaRPr lang="en-GB"/>
        </a:p>
      </dgm:t>
    </dgm:pt>
    <dgm:pt modelId="{57A507D1-556E-4E6E-B412-8A1D05E3CA66}" type="sibTrans" cxnId="{3977E57A-35B1-4D15-AF3C-04F2DF8056A6}">
      <dgm:prSet/>
      <dgm:spPr/>
      <dgm:t>
        <a:bodyPr/>
        <a:lstStyle/>
        <a:p>
          <a:endParaRPr lang="en-GB"/>
        </a:p>
      </dgm:t>
    </dgm:pt>
    <dgm:pt modelId="{E42D314F-D54A-4610-A000-0312369FA9C8}">
      <dgm:prSet phldrT="[Text]" custT="1"/>
      <dgm:spPr/>
      <dgm:t>
        <a:bodyPr/>
        <a:lstStyle/>
        <a:p>
          <a:r>
            <a:rPr lang="en-GB" sz="1800" dirty="0" smtClean="0"/>
            <a:t>Improved risk and opportunity management.</a:t>
          </a:r>
          <a:endParaRPr lang="en-GB" sz="1700" dirty="0"/>
        </a:p>
      </dgm:t>
    </dgm:pt>
    <dgm:pt modelId="{2FD4C2D3-7F82-4B7E-B886-08D01AAEB185}" type="parTrans" cxnId="{5F18137E-A28A-4BCE-A04C-6DA330BC1DE1}">
      <dgm:prSet/>
      <dgm:spPr/>
      <dgm:t>
        <a:bodyPr/>
        <a:lstStyle/>
        <a:p>
          <a:endParaRPr lang="en-GB"/>
        </a:p>
      </dgm:t>
    </dgm:pt>
    <dgm:pt modelId="{3DE6C611-8ADF-44E7-8764-B49B76D659EC}" type="sibTrans" cxnId="{5F18137E-A28A-4BCE-A04C-6DA330BC1DE1}">
      <dgm:prSet/>
      <dgm:spPr/>
      <dgm:t>
        <a:bodyPr/>
        <a:lstStyle/>
        <a:p>
          <a:endParaRPr lang="en-GB"/>
        </a:p>
      </dgm:t>
    </dgm:pt>
    <dgm:pt modelId="{A4340F82-123A-43BA-9222-59EA472C3FD3}">
      <dgm:prSet phldrT="[Text]"/>
      <dgm:spPr/>
      <dgm:t>
        <a:bodyPr/>
        <a:lstStyle/>
        <a:p>
          <a:r>
            <a:rPr lang="en-GB" dirty="0" smtClean="0"/>
            <a:t>Environmental Importance</a:t>
          </a:r>
          <a:endParaRPr lang="en-GB" dirty="0"/>
        </a:p>
      </dgm:t>
    </dgm:pt>
    <dgm:pt modelId="{EFC3C9E6-10CD-46DB-B4CE-32C3C0366E20}" type="parTrans" cxnId="{5650DC72-6D61-45C6-BDF3-E724CC863DBE}">
      <dgm:prSet/>
      <dgm:spPr/>
      <dgm:t>
        <a:bodyPr/>
        <a:lstStyle/>
        <a:p>
          <a:endParaRPr lang="en-GB"/>
        </a:p>
      </dgm:t>
    </dgm:pt>
    <dgm:pt modelId="{0781D5EA-7C30-47A2-A161-9AE0C6EFB4F3}" type="sibTrans" cxnId="{5650DC72-6D61-45C6-BDF3-E724CC863DBE}">
      <dgm:prSet/>
      <dgm:spPr/>
      <dgm:t>
        <a:bodyPr/>
        <a:lstStyle/>
        <a:p>
          <a:endParaRPr lang="en-GB"/>
        </a:p>
      </dgm:t>
    </dgm:pt>
    <dgm:pt modelId="{B959E697-F53A-4870-9D05-C812C346BF53}">
      <dgm:prSet phldrT="[Text]" custT="1"/>
      <dgm:spPr/>
      <dgm:t>
        <a:bodyPr/>
        <a:lstStyle/>
        <a:p>
          <a:r>
            <a:rPr lang="en-GB" sz="1800" dirty="0" smtClean="0">
              <a:solidFill>
                <a:schemeClr val="dk1"/>
              </a:solidFill>
            </a:rPr>
            <a:t>Increased focus on environment and improving performance.</a:t>
          </a:r>
          <a:endParaRPr lang="en-GB" sz="1800" dirty="0"/>
        </a:p>
      </dgm:t>
    </dgm:pt>
    <dgm:pt modelId="{D2C512DA-4154-432A-AE42-9198944A8DA5}" type="parTrans" cxnId="{D07F1DF7-09B2-47FB-9F77-EB07A3CBD5A0}">
      <dgm:prSet/>
      <dgm:spPr/>
      <dgm:t>
        <a:bodyPr/>
        <a:lstStyle/>
        <a:p>
          <a:endParaRPr lang="en-GB"/>
        </a:p>
      </dgm:t>
    </dgm:pt>
    <dgm:pt modelId="{4BBE1278-005E-4532-80AC-83B2D1D232A3}" type="sibTrans" cxnId="{D07F1DF7-09B2-47FB-9F77-EB07A3CBD5A0}">
      <dgm:prSet/>
      <dgm:spPr/>
      <dgm:t>
        <a:bodyPr/>
        <a:lstStyle/>
        <a:p>
          <a:endParaRPr lang="en-GB"/>
        </a:p>
      </dgm:t>
    </dgm:pt>
    <dgm:pt modelId="{C40E8335-9BEC-4FFC-8006-9ED4CBC17A38}">
      <dgm:prSet phldrT="[Text]"/>
      <dgm:spPr/>
      <dgm:t>
        <a:bodyPr/>
        <a:lstStyle/>
        <a:p>
          <a:r>
            <a:rPr lang="en-GB" dirty="0" smtClean="0"/>
            <a:t>Annex SL</a:t>
          </a:r>
          <a:endParaRPr lang="en-GB" dirty="0"/>
        </a:p>
      </dgm:t>
    </dgm:pt>
    <dgm:pt modelId="{6D0F010A-F949-401D-A905-DAB44C16054B}" type="parTrans" cxnId="{5E67AA82-4CD2-4EDC-8DE2-AA2713370474}">
      <dgm:prSet/>
      <dgm:spPr/>
      <dgm:t>
        <a:bodyPr/>
        <a:lstStyle/>
        <a:p>
          <a:endParaRPr lang="en-GB"/>
        </a:p>
      </dgm:t>
    </dgm:pt>
    <dgm:pt modelId="{5114AA1D-231B-4496-8361-18228FD6BE82}" type="sibTrans" cxnId="{5E67AA82-4CD2-4EDC-8DE2-AA2713370474}">
      <dgm:prSet/>
      <dgm:spPr/>
      <dgm:t>
        <a:bodyPr/>
        <a:lstStyle/>
        <a:p>
          <a:endParaRPr lang="en-GB"/>
        </a:p>
      </dgm:t>
    </dgm:pt>
    <dgm:pt modelId="{871529E9-5244-4F70-BDC6-A4BB5DB3313E}">
      <dgm:prSet phldrT="[Text]" custT="1"/>
      <dgm:spPr/>
      <dgm:t>
        <a:bodyPr/>
        <a:lstStyle/>
        <a:p>
          <a:r>
            <a:rPr lang="en-GB" sz="1800" dirty="0" smtClean="0"/>
            <a:t>Relevant needs of interested parties is emphasized.</a:t>
          </a:r>
          <a:endParaRPr lang="en-GB" sz="1800" dirty="0"/>
        </a:p>
      </dgm:t>
    </dgm:pt>
    <dgm:pt modelId="{2011D354-0D20-44C4-A2EC-CD2490F7F353}" type="parTrans" cxnId="{FD130EDD-1273-4A2A-8011-B4E727C24755}">
      <dgm:prSet/>
      <dgm:spPr/>
      <dgm:t>
        <a:bodyPr/>
        <a:lstStyle/>
        <a:p>
          <a:endParaRPr lang="en-GB"/>
        </a:p>
      </dgm:t>
    </dgm:pt>
    <dgm:pt modelId="{595549E7-38AF-422B-AFF5-A2507001BF64}" type="sibTrans" cxnId="{FD130EDD-1273-4A2A-8011-B4E727C24755}">
      <dgm:prSet/>
      <dgm:spPr/>
      <dgm:t>
        <a:bodyPr/>
        <a:lstStyle/>
        <a:p>
          <a:endParaRPr lang="en-GB"/>
        </a:p>
      </dgm:t>
    </dgm:pt>
    <dgm:pt modelId="{EFE15C1D-B952-407F-B7FF-FB718892070F}">
      <dgm:prSet phldrT="[Text]" custT="1"/>
      <dgm:spPr/>
      <dgm:t>
        <a:bodyPr/>
        <a:lstStyle/>
        <a:p>
          <a:r>
            <a:rPr lang="en-GB" sz="1800" dirty="0" smtClean="0"/>
            <a:t>Enhance alignment with other ISO management system standards.</a:t>
          </a:r>
          <a:endParaRPr lang="en-GB" sz="1800" dirty="0"/>
        </a:p>
      </dgm:t>
    </dgm:pt>
    <dgm:pt modelId="{2C48AFC7-5713-45E8-88DE-BB5253058B08}" type="parTrans" cxnId="{F19C0068-E3B9-420A-9540-FC7F401AAABE}">
      <dgm:prSet/>
      <dgm:spPr/>
      <dgm:t>
        <a:bodyPr/>
        <a:lstStyle/>
        <a:p>
          <a:endParaRPr lang="en-GB"/>
        </a:p>
      </dgm:t>
    </dgm:pt>
    <dgm:pt modelId="{F037BB31-8436-4AA8-AAED-42B6E9B80105}" type="sibTrans" cxnId="{F19C0068-E3B9-420A-9540-FC7F401AAABE}">
      <dgm:prSet/>
      <dgm:spPr/>
      <dgm:t>
        <a:bodyPr/>
        <a:lstStyle/>
        <a:p>
          <a:endParaRPr lang="en-GB"/>
        </a:p>
      </dgm:t>
    </dgm:pt>
    <dgm:pt modelId="{1ACF7129-48E0-4BA1-BFA8-B168876A0389}" type="pres">
      <dgm:prSet presAssocID="{F4805188-7FB5-4DC1-ADB1-4737F4EA00B1}" presName="Name0" presStyleCnt="0">
        <dgm:presLayoutVars>
          <dgm:dir/>
          <dgm:animLvl val="lvl"/>
          <dgm:resizeHandles val="exact"/>
        </dgm:presLayoutVars>
      </dgm:prSet>
      <dgm:spPr/>
      <dgm:t>
        <a:bodyPr/>
        <a:lstStyle/>
        <a:p>
          <a:endParaRPr lang="en-GB"/>
        </a:p>
      </dgm:t>
    </dgm:pt>
    <dgm:pt modelId="{F07E094D-C315-44D9-95D3-92B1A5AFDCFB}" type="pres">
      <dgm:prSet presAssocID="{A4340F82-123A-43BA-9222-59EA472C3FD3}" presName="linNode" presStyleCnt="0"/>
      <dgm:spPr/>
    </dgm:pt>
    <dgm:pt modelId="{B000DA54-9FCB-4BF3-B6BB-8B36CD2BBBCD}" type="pres">
      <dgm:prSet presAssocID="{A4340F82-123A-43BA-9222-59EA472C3FD3}" presName="parentText" presStyleLbl="node1" presStyleIdx="0" presStyleCnt="5">
        <dgm:presLayoutVars>
          <dgm:chMax val="1"/>
          <dgm:bulletEnabled val="1"/>
        </dgm:presLayoutVars>
      </dgm:prSet>
      <dgm:spPr/>
      <dgm:t>
        <a:bodyPr/>
        <a:lstStyle/>
        <a:p>
          <a:endParaRPr lang="en-GB"/>
        </a:p>
      </dgm:t>
    </dgm:pt>
    <dgm:pt modelId="{3A1A77BC-B24C-421A-8FDC-79B5805F4F53}" type="pres">
      <dgm:prSet presAssocID="{A4340F82-123A-43BA-9222-59EA472C3FD3}" presName="descendantText" presStyleLbl="alignAccFollowNode1" presStyleIdx="0" presStyleCnt="5">
        <dgm:presLayoutVars>
          <dgm:bulletEnabled val="1"/>
        </dgm:presLayoutVars>
      </dgm:prSet>
      <dgm:spPr/>
      <dgm:t>
        <a:bodyPr/>
        <a:lstStyle/>
        <a:p>
          <a:endParaRPr lang="en-GB"/>
        </a:p>
      </dgm:t>
    </dgm:pt>
    <dgm:pt modelId="{824C3D46-6BFB-494B-9AAA-52B3C082ADA3}" type="pres">
      <dgm:prSet presAssocID="{0781D5EA-7C30-47A2-A161-9AE0C6EFB4F3}" presName="sp" presStyleCnt="0"/>
      <dgm:spPr/>
    </dgm:pt>
    <dgm:pt modelId="{4B2F8A14-C1EE-45FB-A0CB-C2CB1E5C87C8}" type="pres">
      <dgm:prSet presAssocID="{C8D417EE-4D8E-49CD-BAC5-AD65DF7AF5EE}" presName="linNode" presStyleCnt="0"/>
      <dgm:spPr/>
    </dgm:pt>
    <dgm:pt modelId="{4048DEC3-AF2D-45D6-8C92-D20C8636003D}" type="pres">
      <dgm:prSet presAssocID="{C8D417EE-4D8E-49CD-BAC5-AD65DF7AF5EE}" presName="parentText" presStyleLbl="node1" presStyleIdx="1" presStyleCnt="5">
        <dgm:presLayoutVars>
          <dgm:chMax val="1"/>
          <dgm:bulletEnabled val="1"/>
        </dgm:presLayoutVars>
      </dgm:prSet>
      <dgm:spPr/>
      <dgm:t>
        <a:bodyPr/>
        <a:lstStyle/>
        <a:p>
          <a:endParaRPr lang="en-GB"/>
        </a:p>
      </dgm:t>
    </dgm:pt>
    <dgm:pt modelId="{FAAD31FD-6AB3-42E6-85D2-FDEB3C208B69}" type="pres">
      <dgm:prSet presAssocID="{C8D417EE-4D8E-49CD-BAC5-AD65DF7AF5EE}" presName="descendantText" presStyleLbl="alignAccFollowNode1" presStyleIdx="1" presStyleCnt="5">
        <dgm:presLayoutVars>
          <dgm:bulletEnabled val="1"/>
        </dgm:presLayoutVars>
      </dgm:prSet>
      <dgm:spPr/>
      <dgm:t>
        <a:bodyPr/>
        <a:lstStyle/>
        <a:p>
          <a:endParaRPr lang="en-GB"/>
        </a:p>
      </dgm:t>
    </dgm:pt>
    <dgm:pt modelId="{D0209916-D186-48C5-8402-BE768F4E288E}" type="pres">
      <dgm:prSet presAssocID="{CCDBAA60-6D10-4430-8F29-3B12795CB3FE}" presName="sp" presStyleCnt="0"/>
      <dgm:spPr/>
    </dgm:pt>
    <dgm:pt modelId="{53889032-623A-42EC-B238-AF7A40436597}" type="pres">
      <dgm:prSet presAssocID="{9AAF1AB3-A64F-4EBC-B9EB-82812A16F4AA}" presName="linNode" presStyleCnt="0"/>
      <dgm:spPr/>
    </dgm:pt>
    <dgm:pt modelId="{181F2A88-865D-4A09-A184-27205D09389C}" type="pres">
      <dgm:prSet presAssocID="{9AAF1AB3-A64F-4EBC-B9EB-82812A16F4AA}" presName="parentText" presStyleLbl="node1" presStyleIdx="2" presStyleCnt="5">
        <dgm:presLayoutVars>
          <dgm:chMax val="1"/>
          <dgm:bulletEnabled val="1"/>
        </dgm:presLayoutVars>
      </dgm:prSet>
      <dgm:spPr/>
      <dgm:t>
        <a:bodyPr/>
        <a:lstStyle/>
        <a:p>
          <a:endParaRPr lang="en-GB"/>
        </a:p>
      </dgm:t>
    </dgm:pt>
    <dgm:pt modelId="{BC1D3287-4C2D-4EE5-A9CD-F89580DED185}" type="pres">
      <dgm:prSet presAssocID="{9AAF1AB3-A64F-4EBC-B9EB-82812A16F4AA}" presName="descendantText" presStyleLbl="alignAccFollowNode1" presStyleIdx="2" presStyleCnt="5">
        <dgm:presLayoutVars>
          <dgm:bulletEnabled val="1"/>
        </dgm:presLayoutVars>
      </dgm:prSet>
      <dgm:spPr/>
      <dgm:t>
        <a:bodyPr/>
        <a:lstStyle/>
        <a:p>
          <a:endParaRPr lang="en-GB"/>
        </a:p>
      </dgm:t>
    </dgm:pt>
    <dgm:pt modelId="{254A8518-80A2-4A15-BB29-0663D5F7EDBA}" type="pres">
      <dgm:prSet presAssocID="{0BFF8BE9-78C8-44CA-84CA-A176A9E1787F}" presName="sp" presStyleCnt="0"/>
      <dgm:spPr/>
    </dgm:pt>
    <dgm:pt modelId="{8CD659A6-A035-420B-B92B-6F0F26534BF3}" type="pres">
      <dgm:prSet presAssocID="{A7CB15D1-EB22-4D33-B44A-9163C8282E8F}" presName="linNode" presStyleCnt="0"/>
      <dgm:spPr/>
    </dgm:pt>
    <dgm:pt modelId="{3F5D1C07-5F6A-4F9B-AD00-1FE4E25B5830}" type="pres">
      <dgm:prSet presAssocID="{A7CB15D1-EB22-4D33-B44A-9163C8282E8F}" presName="parentText" presStyleLbl="node1" presStyleIdx="3" presStyleCnt="5">
        <dgm:presLayoutVars>
          <dgm:chMax val="1"/>
          <dgm:bulletEnabled val="1"/>
        </dgm:presLayoutVars>
      </dgm:prSet>
      <dgm:spPr/>
      <dgm:t>
        <a:bodyPr/>
        <a:lstStyle/>
        <a:p>
          <a:endParaRPr lang="en-GB"/>
        </a:p>
      </dgm:t>
    </dgm:pt>
    <dgm:pt modelId="{9A887438-32CA-4A44-82D3-3A0F3A50E18B}" type="pres">
      <dgm:prSet presAssocID="{A7CB15D1-EB22-4D33-B44A-9163C8282E8F}" presName="descendantText" presStyleLbl="alignAccFollowNode1" presStyleIdx="3" presStyleCnt="5">
        <dgm:presLayoutVars>
          <dgm:bulletEnabled val="1"/>
        </dgm:presLayoutVars>
      </dgm:prSet>
      <dgm:spPr/>
      <dgm:t>
        <a:bodyPr/>
        <a:lstStyle/>
        <a:p>
          <a:endParaRPr lang="en-GB"/>
        </a:p>
      </dgm:t>
    </dgm:pt>
    <dgm:pt modelId="{A207DEA3-F908-4FD1-BCE9-7F9D9B590346}" type="pres">
      <dgm:prSet presAssocID="{57A507D1-556E-4E6E-B412-8A1D05E3CA66}" presName="sp" presStyleCnt="0"/>
      <dgm:spPr/>
    </dgm:pt>
    <dgm:pt modelId="{C8DBB316-D7B7-413D-A8C3-B2E8DCAEBAB6}" type="pres">
      <dgm:prSet presAssocID="{C40E8335-9BEC-4FFC-8006-9ED4CBC17A38}" presName="linNode" presStyleCnt="0"/>
      <dgm:spPr/>
    </dgm:pt>
    <dgm:pt modelId="{F5F2A66C-F693-4D53-8DCB-B4E2EEE3291C}" type="pres">
      <dgm:prSet presAssocID="{C40E8335-9BEC-4FFC-8006-9ED4CBC17A38}" presName="parentText" presStyleLbl="node1" presStyleIdx="4" presStyleCnt="5">
        <dgm:presLayoutVars>
          <dgm:chMax val="1"/>
          <dgm:bulletEnabled val="1"/>
        </dgm:presLayoutVars>
      </dgm:prSet>
      <dgm:spPr/>
      <dgm:t>
        <a:bodyPr/>
        <a:lstStyle/>
        <a:p>
          <a:endParaRPr lang="en-GB"/>
        </a:p>
      </dgm:t>
    </dgm:pt>
    <dgm:pt modelId="{0C478BED-3C60-49A0-9033-1FB5674E47A6}" type="pres">
      <dgm:prSet presAssocID="{C40E8335-9BEC-4FFC-8006-9ED4CBC17A38}" presName="descendantText" presStyleLbl="alignAccFollowNode1" presStyleIdx="4" presStyleCnt="5">
        <dgm:presLayoutVars>
          <dgm:bulletEnabled val="1"/>
        </dgm:presLayoutVars>
      </dgm:prSet>
      <dgm:spPr/>
      <dgm:t>
        <a:bodyPr/>
        <a:lstStyle/>
        <a:p>
          <a:endParaRPr lang="en-GB"/>
        </a:p>
      </dgm:t>
    </dgm:pt>
  </dgm:ptLst>
  <dgm:cxnLst>
    <dgm:cxn modelId="{D7DBC87E-0905-4451-AD76-FDBA04CF8A4A}" type="presOf" srcId="{EFE15C1D-B952-407F-B7FF-FB718892070F}" destId="{0C478BED-3C60-49A0-9033-1FB5674E47A6}" srcOrd="0" destOrd="0" presId="urn:microsoft.com/office/officeart/2005/8/layout/vList5"/>
    <dgm:cxn modelId="{F19C0068-E3B9-420A-9540-FC7F401AAABE}" srcId="{C40E8335-9BEC-4FFC-8006-9ED4CBC17A38}" destId="{EFE15C1D-B952-407F-B7FF-FB718892070F}" srcOrd="0" destOrd="0" parTransId="{2C48AFC7-5713-45E8-88DE-BB5253058B08}" sibTransId="{F037BB31-8436-4AA8-AAED-42B6E9B80105}"/>
    <dgm:cxn modelId="{FD130EDD-1273-4A2A-8011-B4E727C24755}" srcId="{A7CB15D1-EB22-4D33-B44A-9163C8282E8F}" destId="{871529E9-5244-4F70-BDC6-A4BB5DB3313E}" srcOrd="0" destOrd="0" parTransId="{2011D354-0D20-44C4-A2EC-CD2490F7F353}" sibTransId="{595549E7-38AF-422B-AFF5-A2507001BF64}"/>
    <dgm:cxn modelId="{126AB606-A3A7-48F5-8F55-9D578BD5AB51}" type="presOf" srcId="{E42D314F-D54A-4610-A000-0312369FA9C8}" destId="{BC1D3287-4C2D-4EE5-A9CD-F89580DED185}" srcOrd="0" destOrd="0" presId="urn:microsoft.com/office/officeart/2005/8/layout/vList5"/>
    <dgm:cxn modelId="{16A3EB2E-7646-4B6F-8593-456E62398F86}" srcId="{F4805188-7FB5-4DC1-ADB1-4737F4EA00B1}" destId="{9AAF1AB3-A64F-4EBC-B9EB-82812A16F4AA}" srcOrd="2" destOrd="0" parTransId="{70DF076D-1096-4EDF-B263-229B7B87CA29}" sibTransId="{0BFF8BE9-78C8-44CA-84CA-A176A9E1787F}"/>
    <dgm:cxn modelId="{5E67AA82-4CD2-4EDC-8DE2-AA2713370474}" srcId="{F4805188-7FB5-4DC1-ADB1-4737F4EA00B1}" destId="{C40E8335-9BEC-4FFC-8006-9ED4CBC17A38}" srcOrd="4" destOrd="0" parTransId="{6D0F010A-F949-401D-A905-DAB44C16054B}" sibTransId="{5114AA1D-231B-4496-8361-18228FD6BE82}"/>
    <dgm:cxn modelId="{94B92CA2-9D3E-4E10-AE57-A76F3A7A6C0F}" type="presOf" srcId="{9AAF1AB3-A64F-4EBC-B9EB-82812A16F4AA}" destId="{181F2A88-865D-4A09-A184-27205D09389C}" srcOrd="0" destOrd="0" presId="urn:microsoft.com/office/officeart/2005/8/layout/vList5"/>
    <dgm:cxn modelId="{8FD89FBC-0CCD-493F-A117-6A29A594326B}" type="presOf" srcId="{C40E8335-9BEC-4FFC-8006-9ED4CBC17A38}" destId="{F5F2A66C-F693-4D53-8DCB-B4E2EEE3291C}" srcOrd="0" destOrd="0" presId="urn:microsoft.com/office/officeart/2005/8/layout/vList5"/>
    <dgm:cxn modelId="{3C6D406C-B21E-4AE5-95A6-E12131CA0025}" srcId="{F4805188-7FB5-4DC1-ADB1-4737F4EA00B1}" destId="{C8D417EE-4D8E-49CD-BAC5-AD65DF7AF5EE}" srcOrd="1" destOrd="0" parTransId="{2D9654AD-56DE-4524-BA2A-398BEF67FA6B}" sibTransId="{CCDBAA60-6D10-4430-8F29-3B12795CB3FE}"/>
    <dgm:cxn modelId="{D07F1DF7-09B2-47FB-9F77-EB07A3CBD5A0}" srcId="{A4340F82-123A-43BA-9222-59EA472C3FD3}" destId="{B959E697-F53A-4870-9D05-C812C346BF53}" srcOrd="0" destOrd="0" parTransId="{D2C512DA-4154-432A-AE42-9198944A8DA5}" sibTransId="{4BBE1278-005E-4532-80AC-83B2D1D232A3}"/>
    <dgm:cxn modelId="{617A3C02-F0AA-41D3-80BD-F253DC4A9EC2}" type="presOf" srcId="{F4805188-7FB5-4DC1-ADB1-4737F4EA00B1}" destId="{1ACF7129-48E0-4BA1-BFA8-B168876A0389}" srcOrd="0" destOrd="0" presId="urn:microsoft.com/office/officeart/2005/8/layout/vList5"/>
    <dgm:cxn modelId="{5F18137E-A28A-4BCE-A04C-6DA330BC1DE1}" srcId="{9AAF1AB3-A64F-4EBC-B9EB-82812A16F4AA}" destId="{E42D314F-D54A-4610-A000-0312369FA9C8}" srcOrd="0" destOrd="0" parTransId="{2FD4C2D3-7F82-4B7E-B886-08D01AAEB185}" sibTransId="{3DE6C611-8ADF-44E7-8764-B49B76D659EC}"/>
    <dgm:cxn modelId="{3977E57A-35B1-4D15-AF3C-04F2DF8056A6}" srcId="{F4805188-7FB5-4DC1-ADB1-4737F4EA00B1}" destId="{A7CB15D1-EB22-4D33-B44A-9163C8282E8F}" srcOrd="3" destOrd="0" parTransId="{DDDD37D5-8CB8-4A9F-8A37-A8E6C1D2572B}" sibTransId="{57A507D1-556E-4E6E-B412-8A1D05E3CA66}"/>
    <dgm:cxn modelId="{D6B9DBEC-B959-492F-A4EC-603ED7F9EA08}" type="presOf" srcId="{871529E9-5244-4F70-BDC6-A4BB5DB3313E}" destId="{9A887438-32CA-4A44-82D3-3A0F3A50E18B}" srcOrd="0" destOrd="0" presId="urn:microsoft.com/office/officeart/2005/8/layout/vList5"/>
    <dgm:cxn modelId="{8BB7B85E-37C7-4210-AD62-5DD8D867B064}" type="presOf" srcId="{C8D417EE-4D8E-49CD-BAC5-AD65DF7AF5EE}" destId="{4048DEC3-AF2D-45D6-8C92-D20C8636003D}" srcOrd="0" destOrd="0" presId="urn:microsoft.com/office/officeart/2005/8/layout/vList5"/>
    <dgm:cxn modelId="{05912784-4366-4516-AC62-AAE2DF85915D}" srcId="{C8D417EE-4D8E-49CD-BAC5-AD65DF7AF5EE}" destId="{68DAC030-D184-4FA1-B1AC-51004D365088}" srcOrd="0" destOrd="0" parTransId="{B212F0B8-92F3-426D-97B5-25742ED15497}" sibTransId="{72662808-DDC7-4588-B653-550948AFCEA7}"/>
    <dgm:cxn modelId="{F338CA60-8311-43D5-9997-B9163055AF3C}" type="presOf" srcId="{A7CB15D1-EB22-4D33-B44A-9163C8282E8F}" destId="{3F5D1C07-5F6A-4F9B-AD00-1FE4E25B5830}" srcOrd="0" destOrd="0" presId="urn:microsoft.com/office/officeart/2005/8/layout/vList5"/>
    <dgm:cxn modelId="{5650DC72-6D61-45C6-BDF3-E724CC863DBE}" srcId="{F4805188-7FB5-4DC1-ADB1-4737F4EA00B1}" destId="{A4340F82-123A-43BA-9222-59EA472C3FD3}" srcOrd="0" destOrd="0" parTransId="{EFC3C9E6-10CD-46DB-B4CE-32C3C0366E20}" sibTransId="{0781D5EA-7C30-47A2-A161-9AE0C6EFB4F3}"/>
    <dgm:cxn modelId="{D884A99D-2D91-421B-8FFA-0021E286E69A}" type="presOf" srcId="{68DAC030-D184-4FA1-B1AC-51004D365088}" destId="{FAAD31FD-6AB3-42E6-85D2-FDEB3C208B69}" srcOrd="0" destOrd="0" presId="urn:microsoft.com/office/officeart/2005/8/layout/vList5"/>
    <dgm:cxn modelId="{48CC4647-C19F-4BA4-B3C0-69C22A3D70D8}" type="presOf" srcId="{A4340F82-123A-43BA-9222-59EA472C3FD3}" destId="{B000DA54-9FCB-4BF3-B6BB-8B36CD2BBBCD}" srcOrd="0" destOrd="0" presId="urn:microsoft.com/office/officeart/2005/8/layout/vList5"/>
    <dgm:cxn modelId="{903BD487-C9EB-440C-9833-12E25C0541DD}" type="presOf" srcId="{B959E697-F53A-4870-9D05-C812C346BF53}" destId="{3A1A77BC-B24C-421A-8FDC-79B5805F4F53}" srcOrd="0" destOrd="0" presId="urn:microsoft.com/office/officeart/2005/8/layout/vList5"/>
    <dgm:cxn modelId="{C4A9F993-875A-458E-9A6E-28E7A123CA31}" type="presParOf" srcId="{1ACF7129-48E0-4BA1-BFA8-B168876A0389}" destId="{F07E094D-C315-44D9-95D3-92B1A5AFDCFB}" srcOrd="0" destOrd="0" presId="urn:microsoft.com/office/officeart/2005/8/layout/vList5"/>
    <dgm:cxn modelId="{68A94137-5EBF-4393-A818-34FCBD824A90}" type="presParOf" srcId="{F07E094D-C315-44D9-95D3-92B1A5AFDCFB}" destId="{B000DA54-9FCB-4BF3-B6BB-8B36CD2BBBCD}" srcOrd="0" destOrd="0" presId="urn:microsoft.com/office/officeart/2005/8/layout/vList5"/>
    <dgm:cxn modelId="{9EAB3377-5438-4D4B-8A22-8D340E5573E4}" type="presParOf" srcId="{F07E094D-C315-44D9-95D3-92B1A5AFDCFB}" destId="{3A1A77BC-B24C-421A-8FDC-79B5805F4F53}" srcOrd="1" destOrd="0" presId="urn:microsoft.com/office/officeart/2005/8/layout/vList5"/>
    <dgm:cxn modelId="{834B610F-157F-44EF-9CBD-A89FF33F26DC}" type="presParOf" srcId="{1ACF7129-48E0-4BA1-BFA8-B168876A0389}" destId="{824C3D46-6BFB-494B-9AAA-52B3C082ADA3}" srcOrd="1" destOrd="0" presId="urn:microsoft.com/office/officeart/2005/8/layout/vList5"/>
    <dgm:cxn modelId="{5A721CA9-5A01-4FC5-9380-D375BD299F05}" type="presParOf" srcId="{1ACF7129-48E0-4BA1-BFA8-B168876A0389}" destId="{4B2F8A14-C1EE-45FB-A0CB-C2CB1E5C87C8}" srcOrd="2" destOrd="0" presId="urn:microsoft.com/office/officeart/2005/8/layout/vList5"/>
    <dgm:cxn modelId="{53FA858E-361A-4435-8AC1-F03BFCDCBE6C}" type="presParOf" srcId="{4B2F8A14-C1EE-45FB-A0CB-C2CB1E5C87C8}" destId="{4048DEC3-AF2D-45D6-8C92-D20C8636003D}" srcOrd="0" destOrd="0" presId="urn:microsoft.com/office/officeart/2005/8/layout/vList5"/>
    <dgm:cxn modelId="{32D5885A-E0FA-4FEA-8342-8940E1D6B96E}" type="presParOf" srcId="{4B2F8A14-C1EE-45FB-A0CB-C2CB1E5C87C8}" destId="{FAAD31FD-6AB3-42E6-85D2-FDEB3C208B69}" srcOrd="1" destOrd="0" presId="urn:microsoft.com/office/officeart/2005/8/layout/vList5"/>
    <dgm:cxn modelId="{8DA9F02F-9240-4FB2-9AD9-8384FE88AC50}" type="presParOf" srcId="{1ACF7129-48E0-4BA1-BFA8-B168876A0389}" destId="{D0209916-D186-48C5-8402-BE768F4E288E}" srcOrd="3" destOrd="0" presId="urn:microsoft.com/office/officeart/2005/8/layout/vList5"/>
    <dgm:cxn modelId="{260CC74D-BF11-4973-90E0-B204E506B579}" type="presParOf" srcId="{1ACF7129-48E0-4BA1-BFA8-B168876A0389}" destId="{53889032-623A-42EC-B238-AF7A40436597}" srcOrd="4" destOrd="0" presId="urn:microsoft.com/office/officeart/2005/8/layout/vList5"/>
    <dgm:cxn modelId="{96959616-4EA4-452B-A637-1E167E15D83C}" type="presParOf" srcId="{53889032-623A-42EC-B238-AF7A40436597}" destId="{181F2A88-865D-4A09-A184-27205D09389C}" srcOrd="0" destOrd="0" presId="urn:microsoft.com/office/officeart/2005/8/layout/vList5"/>
    <dgm:cxn modelId="{1C6A7B19-439D-4FE9-9E20-539B9876E3C7}" type="presParOf" srcId="{53889032-623A-42EC-B238-AF7A40436597}" destId="{BC1D3287-4C2D-4EE5-A9CD-F89580DED185}" srcOrd="1" destOrd="0" presId="urn:microsoft.com/office/officeart/2005/8/layout/vList5"/>
    <dgm:cxn modelId="{DE821FF7-33A7-47E8-90DA-CAC255B03EAE}" type="presParOf" srcId="{1ACF7129-48E0-4BA1-BFA8-B168876A0389}" destId="{254A8518-80A2-4A15-BB29-0663D5F7EDBA}" srcOrd="5" destOrd="0" presId="urn:microsoft.com/office/officeart/2005/8/layout/vList5"/>
    <dgm:cxn modelId="{48FCAE13-92F4-408A-A9B5-13EEFD2156DA}" type="presParOf" srcId="{1ACF7129-48E0-4BA1-BFA8-B168876A0389}" destId="{8CD659A6-A035-420B-B92B-6F0F26534BF3}" srcOrd="6" destOrd="0" presId="urn:microsoft.com/office/officeart/2005/8/layout/vList5"/>
    <dgm:cxn modelId="{357C83B2-3867-4090-8E81-5F5DB693CFA9}" type="presParOf" srcId="{8CD659A6-A035-420B-B92B-6F0F26534BF3}" destId="{3F5D1C07-5F6A-4F9B-AD00-1FE4E25B5830}" srcOrd="0" destOrd="0" presId="urn:microsoft.com/office/officeart/2005/8/layout/vList5"/>
    <dgm:cxn modelId="{E14813AA-6E43-4947-AC95-1340C26523B5}" type="presParOf" srcId="{8CD659A6-A035-420B-B92B-6F0F26534BF3}" destId="{9A887438-32CA-4A44-82D3-3A0F3A50E18B}" srcOrd="1" destOrd="0" presId="urn:microsoft.com/office/officeart/2005/8/layout/vList5"/>
    <dgm:cxn modelId="{8F39DE66-63AA-4634-B82F-2A355802C1A7}" type="presParOf" srcId="{1ACF7129-48E0-4BA1-BFA8-B168876A0389}" destId="{A207DEA3-F908-4FD1-BCE9-7F9D9B590346}" srcOrd="7" destOrd="0" presId="urn:microsoft.com/office/officeart/2005/8/layout/vList5"/>
    <dgm:cxn modelId="{A0F60941-8380-47BC-8016-F15C62D5F47E}" type="presParOf" srcId="{1ACF7129-48E0-4BA1-BFA8-B168876A0389}" destId="{C8DBB316-D7B7-413D-A8C3-B2E8DCAEBAB6}" srcOrd="8" destOrd="0" presId="urn:microsoft.com/office/officeart/2005/8/layout/vList5"/>
    <dgm:cxn modelId="{A91B6E8D-55A1-4762-8B9B-2F5592E9FA03}" type="presParOf" srcId="{C8DBB316-D7B7-413D-A8C3-B2E8DCAEBAB6}" destId="{F5F2A66C-F693-4D53-8DCB-B4E2EEE3291C}" srcOrd="0" destOrd="0" presId="urn:microsoft.com/office/officeart/2005/8/layout/vList5"/>
    <dgm:cxn modelId="{C80CC4E0-C72B-4B9C-91E5-E2D9268F688D}" type="presParOf" srcId="{C8DBB316-D7B7-413D-A8C3-B2E8DCAEBAB6}" destId="{0C478BED-3C60-49A0-9033-1FB5674E47A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A77BC-B24C-421A-8FDC-79B5805F4F53}">
      <dsp:nvSpPr>
        <dsp:cNvPr id="0" name=""/>
        <dsp:cNvSpPr/>
      </dsp:nvSpPr>
      <dsp:spPr>
        <a:xfrm rot="5400000">
          <a:off x="5525863" y="-2362169"/>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dk1"/>
              </a:solidFill>
            </a:rPr>
            <a:t>Increased focus on environment and improving performance.</a:t>
          </a:r>
          <a:endParaRPr lang="en-GB" sz="1800" kern="1200" dirty="0"/>
        </a:p>
      </dsp:txBody>
      <dsp:txXfrm rot="-5400000">
        <a:off x="3086100" y="107219"/>
        <a:ext cx="5456774" cy="547621"/>
      </dsp:txXfrm>
    </dsp:sp>
    <dsp:sp modelId="{B000DA54-9FCB-4BF3-B6BB-8B36CD2BBBCD}">
      <dsp:nvSpPr>
        <dsp:cNvPr id="0" name=""/>
        <dsp:cNvSpPr/>
      </dsp:nvSpPr>
      <dsp:spPr>
        <a:xfrm>
          <a:off x="0" y="1735"/>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Environmental Importance</a:t>
          </a:r>
          <a:endParaRPr lang="en-GB" sz="2100" kern="1200" dirty="0"/>
        </a:p>
      </dsp:txBody>
      <dsp:txXfrm>
        <a:off x="37031" y="38766"/>
        <a:ext cx="3012037" cy="684527"/>
      </dsp:txXfrm>
    </dsp:sp>
    <dsp:sp modelId="{FAAD31FD-6AB3-42E6-85D2-FDEB3C208B69}">
      <dsp:nvSpPr>
        <dsp:cNvPr id="0" name=""/>
        <dsp:cNvSpPr/>
      </dsp:nvSpPr>
      <dsp:spPr>
        <a:xfrm rot="5400000">
          <a:off x="5525863" y="-1565650"/>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Greater emphasis for senior managers to be involved in the  management system.</a:t>
          </a:r>
          <a:endParaRPr lang="en-GB" sz="1800" kern="1200" dirty="0"/>
        </a:p>
      </dsp:txBody>
      <dsp:txXfrm rot="-5400000">
        <a:off x="3086100" y="903738"/>
        <a:ext cx="5456774" cy="547621"/>
      </dsp:txXfrm>
    </dsp:sp>
    <dsp:sp modelId="{4048DEC3-AF2D-45D6-8C92-D20C8636003D}">
      <dsp:nvSpPr>
        <dsp:cNvPr id="0" name=""/>
        <dsp:cNvSpPr/>
      </dsp:nvSpPr>
      <dsp:spPr>
        <a:xfrm>
          <a:off x="0" y="798254"/>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Leadership</a:t>
          </a:r>
          <a:endParaRPr lang="en-GB" sz="2100" kern="1200" dirty="0"/>
        </a:p>
      </dsp:txBody>
      <dsp:txXfrm>
        <a:off x="37031" y="835285"/>
        <a:ext cx="3012037" cy="684527"/>
      </dsp:txXfrm>
    </dsp:sp>
    <dsp:sp modelId="{BC1D3287-4C2D-4EE5-A9CD-F89580DED185}">
      <dsp:nvSpPr>
        <dsp:cNvPr id="0" name=""/>
        <dsp:cNvSpPr/>
      </dsp:nvSpPr>
      <dsp:spPr>
        <a:xfrm rot="5400000">
          <a:off x="5525863" y="-769131"/>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Improved risk and opportunity management.</a:t>
          </a:r>
          <a:endParaRPr lang="en-GB" sz="1700" kern="1200" dirty="0"/>
        </a:p>
      </dsp:txBody>
      <dsp:txXfrm rot="-5400000">
        <a:off x="3086100" y="1700257"/>
        <a:ext cx="5456774" cy="547621"/>
      </dsp:txXfrm>
    </dsp:sp>
    <dsp:sp modelId="{181F2A88-865D-4A09-A184-27205D09389C}">
      <dsp:nvSpPr>
        <dsp:cNvPr id="0" name=""/>
        <dsp:cNvSpPr/>
      </dsp:nvSpPr>
      <dsp:spPr>
        <a:xfrm>
          <a:off x="0" y="1594773"/>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Risk</a:t>
          </a:r>
          <a:endParaRPr lang="en-GB" sz="2100" kern="1200" dirty="0"/>
        </a:p>
      </dsp:txBody>
      <dsp:txXfrm>
        <a:off x="37031" y="1631804"/>
        <a:ext cx="3012037" cy="684527"/>
      </dsp:txXfrm>
    </dsp:sp>
    <dsp:sp modelId="{9A887438-32CA-4A44-82D3-3A0F3A50E18B}">
      <dsp:nvSpPr>
        <dsp:cNvPr id="0" name=""/>
        <dsp:cNvSpPr/>
      </dsp:nvSpPr>
      <dsp:spPr>
        <a:xfrm rot="5400000">
          <a:off x="5525863" y="27387"/>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Relevant needs of interested parties is emphasized.</a:t>
          </a:r>
          <a:endParaRPr lang="en-GB" sz="1800" kern="1200" dirty="0"/>
        </a:p>
      </dsp:txBody>
      <dsp:txXfrm rot="-5400000">
        <a:off x="3086100" y="2496776"/>
        <a:ext cx="5456774" cy="547621"/>
      </dsp:txXfrm>
    </dsp:sp>
    <dsp:sp modelId="{3F5D1C07-5F6A-4F9B-AD00-1FE4E25B5830}">
      <dsp:nvSpPr>
        <dsp:cNvPr id="0" name=""/>
        <dsp:cNvSpPr/>
      </dsp:nvSpPr>
      <dsp:spPr>
        <a:xfrm>
          <a:off x="0" y="2391292"/>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Context of Organization</a:t>
          </a:r>
          <a:endParaRPr lang="en-GB" sz="2100" kern="1200" dirty="0"/>
        </a:p>
      </dsp:txBody>
      <dsp:txXfrm>
        <a:off x="37031" y="2428323"/>
        <a:ext cx="3012037" cy="684527"/>
      </dsp:txXfrm>
    </dsp:sp>
    <dsp:sp modelId="{0C478BED-3C60-49A0-9033-1FB5674E47A6}">
      <dsp:nvSpPr>
        <dsp:cNvPr id="0" name=""/>
        <dsp:cNvSpPr/>
      </dsp:nvSpPr>
      <dsp:spPr>
        <a:xfrm rot="5400000">
          <a:off x="5525863" y="823906"/>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Enhance alignment with other ISO management system standards.</a:t>
          </a:r>
          <a:endParaRPr lang="en-GB" sz="1800" kern="1200" dirty="0"/>
        </a:p>
      </dsp:txBody>
      <dsp:txXfrm rot="-5400000">
        <a:off x="3086100" y="3293295"/>
        <a:ext cx="5456774" cy="547621"/>
      </dsp:txXfrm>
    </dsp:sp>
    <dsp:sp modelId="{F5F2A66C-F693-4D53-8DCB-B4E2EEE3291C}">
      <dsp:nvSpPr>
        <dsp:cNvPr id="0" name=""/>
        <dsp:cNvSpPr/>
      </dsp:nvSpPr>
      <dsp:spPr>
        <a:xfrm>
          <a:off x="0" y="3187811"/>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Annex SL</a:t>
          </a:r>
          <a:endParaRPr lang="en-GB" sz="2100" kern="1200" dirty="0"/>
        </a:p>
      </dsp:txBody>
      <dsp:txXfrm>
        <a:off x="37031" y="3224842"/>
        <a:ext cx="3012037" cy="6845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mn-lt"/>
                <a:ea typeface="+mn-ea"/>
                <a:cs typeface="+mn-cs"/>
              </a:defRPr>
            </a:lvl1pPr>
          </a:lstStyle>
          <a:p>
            <a:pPr>
              <a:defRPr/>
            </a:pPr>
            <a:fld id="{75E326E3-ECEF-44E4-BAE5-9338ABF725F2}" type="datetime1">
              <a:rPr lang="en-GB" smtClean="0">
                <a:latin typeface="Tahoma" pitchFamily="34" charset="0"/>
                <a:cs typeface="Tahoma" pitchFamily="34" charset="0"/>
              </a:rPr>
              <a:pPr>
                <a:defRPr/>
              </a:pPr>
              <a:t>02/08/2015</a:t>
            </a:fld>
            <a:endParaRPr lang="en-US" dirty="0">
              <a:latin typeface="Tahoma" pitchFamily="34" charset="0"/>
              <a:cs typeface="Tahoma"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defTabSz="343043" fontAlgn="auto">
              <a:spcBef>
                <a:spcPts val="0"/>
              </a:spcBef>
              <a:spcAft>
                <a:spcPts val="0"/>
              </a:spcAft>
              <a:defRPr sz="1200">
                <a:latin typeface="+mn-lt"/>
                <a:ea typeface="+mn-ea"/>
                <a:cs typeface="+mn-cs"/>
              </a:defRPr>
            </a:lvl1pPr>
          </a:lstStyle>
          <a:p>
            <a:pPr>
              <a:defRPr/>
            </a:pPr>
            <a:fld id="{D78C3576-B56E-D14F-BCDF-B8378E2752E7}" type="slidenum">
              <a:rPr lang="en-US">
                <a:latin typeface="Tahoma" pitchFamily="34" charset="0"/>
                <a:cs typeface="Tahoma" pitchFamily="34" charset="0"/>
              </a:rPr>
              <a:pPr>
                <a:defRPr/>
              </a:pPr>
              <a:t>‹#›</a:t>
            </a:fld>
            <a:endParaRPr lang="en-US" dirty="0">
              <a:latin typeface="Tahoma" pitchFamily="34" charset="0"/>
              <a:cs typeface="Tahoma" pitchFamily="34" charset="0"/>
            </a:endParaRPr>
          </a:p>
        </p:txBody>
      </p:sp>
    </p:spTree>
    <p:extLst>
      <p:ext uri="{BB962C8B-B14F-4D97-AF65-F5344CB8AC3E}">
        <p14:creationId xmlns:p14="http://schemas.microsoft.com/office/powerpoint/2010/main" val="7319943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FFC212C9-6358-4F53-91E0-852770A5AD92}" type="datetime1">
              <a:rPr lang="en-GB" smtClean="0"/>
              <a:pPr>
                <a:defRPr/>
              </a:pPr>
              <a:t>02/08/2015</a:t>
            </a:fld>
            <a:endParaRPr lang="en-US" dirty="0"/>
          </a:p>
        </p:txBody>
      </p:sp>
      <p:sp>
        <p:nvSpPr>
          <p:cNvPr id="4" name="Slide Image Placeholder 3"/>
          <p:cNvSpPr>
            <a:spLocks noGrp="1" noRot="1" noChangeAspect="1"/>
          </p:cNvSpPr>
          <p:nvPr>
            <p:ph type="sldImg" idx="2"/>
          </p:nvPr>
        </p:nvSpPr>
        <p:spPr>
          <a:xfrm>
            <a:off x="909280" y="744539"/>
            <a:ext cx="4940658" cy="27797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3790950"/>
            <a:ext cx="5438140" cy="5391191"/>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144000" bIns="7200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DB321B4A-E3B6-6F40-9586-6F4B00339F6B}" type="slidenum">
              <a:rPr lang="en-US" smtClean="0"/>
              <a:pPr>
                <a:defRPr/>
              </a:pPr>
              <a:t>‹#›</a:t>
            </a:fld>
            <a:endParaRPr lang="en-US" dirty="0"/>
          </a:p>
        </p:txBody>
      </p:sp>
    </p:spTree>
    <p:extLst>
      <p:ext uri="{BB962C8B-B14F-4D97-AF65-F5344CB8AC3E}">
        <p14:creationId xmlns:p14="http://schemas.microsoft.com/office/powerpoint/2010/main" val="2572846947"/>
      </p:ext>
    </p:extLst>
  </p:cSld>
  <p:clrMap bg1="lt1" tx1="dk1" bg2="lt2" tx2="dk2" accent1="accent1" accent2="accent2" accent3="accent3" accent4="accent4" accent5="accent5" accent6="accent6" hlink="hlink" folHlink="folHlink"/>
  <p:hf hdr="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a:t>
            </a:fld>
            <a:endParaRPr lang="en-US" dirty="0"/>
          </a:p>
        </p:txBody>
      </p:sp>
    </p:spTree>
    <p:extLst>
      <p:ext uri="{BB962C8B-B14F-4D97-AF65-F5344CB8AC3E}">
        <p14:creationId xmlns:p14="http://schemas.microsoft.com/office/powerpoint/2010/main" val="109487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standard is very clear about ensuring the competency of people doing work that</a:t>
            </a:r>
            <a:r>
              <a:rPr lang="en-GB" baseline="0" dirty="0" smtClean="0"/>
              <a:t> affects its environmental performance as well as your awareness.</a:t>
            </a:r>
          </a:p>
          <a:p>
            <a:endParaRPr lang="en-GB" baseline="0" dirty="0" smtClean="0"/>
          </a:p>
          <a:p>
            <a:r>
              <a:rPr lang="en-GB" baseline="0" dirty="0" smtClean="0"/>
              <a:t>You need to ensure that you are aware of our environmental policy, the significant environmental aspects and related actual or potential impacts associated with your work.</a:t>
            </a:r>
          </a:p>
          <a:p>
            <a:r>
              <a:rPr lang="en-GB" baseline="0" dirty="0" smtClean="0"/>
              <a:t>You need to understand how you contribute to the effectiveness of the environmental management system requirements including enhanced environmental performance</a:t>
            </a:r>
          </a:p>
          <a:p>
            <a:r>
              <a:rPr lang="en-GB" baseline="0" dirty="0" smtClean="0"/>
              <a:t>Finally you need to be aware of the implications of not conforming with the environmental management system requirements including compliance obligations</a:t>
            </a:r>
          </a:p>
          <a:p>
            <a:endParaRPr lang="en-GB" baseline="0" dirty="0" smtClean="0"/>
          </a:p>
          <a:p>
            <a:r>
              <a:rPr lang="en-GB" baseline="0" dirty="0" smtClean="0"/>
              <a:t>Communication is the key and we will ensure that all of this will be communicated to you on a regular basis – and we want your contributions to continual improvement.</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10</a:t>
            </a:fld>
            <a:endParaRPr lang="en-US" dirty="0"/>
          </a:p>
        </p:txBody>
      </p:sp>
    </p:spTree>
    <p:extLst>
      <p:ext uri="{BB962C8B-B14F-4D97-AF65-F5344CB8AC3E}">
        <p14:creationId xmlns:p14="http://schemas.microsoft.com/office/powerpoint/2010/main" val="301060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We have set up a project team to review of current EMS,</a:t>
            </a:r>
            <a:r>
              <a:rPr lang="en-GB" baseline="0" dirty="0" smtClean="0"/>
              <a:t> the new standard requirements and develop an implementation plan….</a:t>
            </a:r>
          </a:p>
          <a:p>
            <a:r>
              <a:rPr lang="en-GB" baseline="0" dirty="0" smtClean="0"/>
              <a:t>Our team is ………</a:t>
            </a:r>
          </a:p>
          <a:p>
            <a:r>
              <a:rPr lang="en-GB" baseline="0" dirty="0" smtClean="0"/>
              <a:t>Please don’t hesitate to contact anyone of us if you need further information</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11</a:t>
            </a:fld>
            <a:endParaRPr lang="en-US" dirty="0"/>
          </a:p>
        </p:txBody>
      </p:sp>
    </p:spTree>
    <p:extLst>
      <p:ext uri="{BB962C8B-B14F-4D97-AF65-F5344CB8AC3E}">
        <p14:creationId xmlns:p14="http://schemas.microsoft.com/office/powerpoint/2010/main" val="11845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Finally timescales – we are planning to transition by XXX date and these are the key stages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12</a:t>
            </a:fld>
            <a:endParaRPr lang="en-US" dirty="0"/>
          </a:p>
        </p:txBody>
      </p:sp>
    </p:spTree>
    <p:extLst>
      <p:ext uri="{BB962C8B-B14F-4D97-AF65-F5344CB8AC3E}">
        <p14:creationId xmlns:p14="http://schemas.microsoft.com/office/powerpoint/2010/main" val="210820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20750" y="743820"/>
            <a:ext cx="4916488" cy="278054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400" dirty="0" smtClean="0">
              <a:latin typeface="+mj-lt"/>
            </a:endParaRPr>
          </a:p>
        </p:txBody>
      </p:sp>
      <p:sp>
        <p:nvSpPr>
          <p:cNvPr id="4" name="Date Placeholder 3"/>
          <p:cNvSpPr>
            <a:spLocks noGrp="1"/>
          </p:cNvSpPr>
          <p:nvPr>
            <p:ph type="dt" sz="quarter" idx="1"/>
          </p:nvPr>
        </p:nvSpPr>
        <p:spPr/>
        <p:txBody>
          <a:bodyPr/>
          <a:lstStyle/>
          <a:p>
            <a:pPr>
              <a:defRPr/>
            </a:pPr>
            <a:fld id="{E3DD5B5E-B904-4C70-848F-CC3A9DB479AC}" type="datetime1">
              <a:rPr lang="en-GB" smtClean="0"/>
              <a:pPr>
                <a:defRPr/>
              </a:pPr>
              <a:t>02/08/2015</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09E02C-E487-4048-8D14-9A30193D6265}" type="slidenum">
              <a:rPr lang="en-US" smtClean="0"/>
              <a:pPr>
                <a:defRPr/>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ISO 14001 Environmental </a:t>
            </a:r>
            <a:r>
              <a:rPr lang="en-GB" baseline="0" dirty="0" smtClean="0"/>
              <a:t>Management Systems </a:t>
            </a:r>
            <a:r>
              <a:rPr lang="en-GB" dirty="0" smtClean="0"/>
              <a:t>is</a:t>
            </a:r>
            <a:r>
              <a:rPr lang="en-GB" baseline="0" dirty="0" smtClean="0"/>
              <a:t> being revised and is expected to be published in September 2015.</a:t>
            </a:r>
          </a:p>
          <a:p>
            <a:endParaRPr lang="en-GB" baseline="0" dirty="0" smtClean="0"/>
          </a:p>
          <a:p>
            <a:r>
              <a:rPr lang="en-GB" baseline="0" dirty="0" smtClean="0"/>
              <a:t>The 2015 version will be a major revision of the standard and incorporates some new elements, enhancies some existing requirements and deletes some previous requirements.</a:t>
            </a:r>
          </a:p>
          <a:p>
            <a:endParaRPr lang="en-GB" baseline="0" dirty="0" smtClean="0"/>
          </a:p>
          <a:p>
            <a:r>
              <a:rPr lang="en-GB" baseline="0" dirty="0" smtClean="0"/>
              <a:t>This presentation covers the background to the revision, top level changes and what this means for our organization.</a:t>
            </a:r>
          </a:p>
          <a:p>
            <a:endParaRPr lang="en-GB" baseline="0"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2</a:t>
            </a:fld>
            <a:endParaRPr lang="en-US" dirty="0"/>
          </a:p>
        </p:txBody>
      </p:sp>
    </p:spTree>
    <p:extLst>
      <p:ext uri="{BB962C8B-B14F-4D97-AF65-F5344CB8AC3E}">
        <p14:creationId xmlns:p14="http://schemas.microsoft.com/office/powerpoint/2010/main" val="299770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sz="1000" b="0" i="0" u="none" strike="noStrike" kern="1200" baseline="0" dirty="0" smtClean="0">
                <a:solidFill>
                  <a:schemeClr val="tx1"/>
                </a:solidFill>
                <a:effectLst/>
                <a:latin typeface="Tahoma" pitchFamily="34" charset="0"/>
                <a:ea typeface="Tahoma" pitchFamily="34" charset="0"/>
                <a:cs typeface="Tahoma" pitchFamily="34" charset="0"/>
              </a:rPr>
              <a:t>The first environmental management system was published as BS 7750 the year of the first Earth Summit in Rio. Soon afterwards, ISO used this as a basis for a new international standard and so ISO 14001 was born – published in 1996. </a:t>
            </a:r>
          </a:p>
          <a:p>
            <a:endParaRPr lang="en-GB" sz="1000" b="0" i="0" u="none" strike="noStrike" kern="1200" baseline="0" dirty="0" smtClean="0">
              <a:solidFill>
                <a:schemeClr val="tx1"/>
              </a:solidFill>
              <a:effectLst/>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The world is changing – quickly. Sustainability and the Environment are inextricably linked and whereas a few years ago, it was a seen as a token gesture, things are changing and the business world is now realising the implications of an Environmental strategy and why!  </a:t>
            </a: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Consumers are more aware and concerned about their impact on the environment which is changing buying habits and they are expecting companies to have the same ethical outlook</a:t>
            </a: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Increasing legislation requires organizations to manage and improve their environmental performance</a:t>
            </a: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The world population growth, currently running at an extra 1 billion people every 10-15 years is putting natural resources under extreme pressure – companies, organizations and society have a global responsibility to grow without compromising resources for future generations</a:t>
            </a:r>
          </a:p>
          <a:p>
            <a:endParaRPr lang="en-GB" sz="1000" i="0" kern="1200" dirty="0" smtClean="0">
              <a:solidFill>
                <a:schemeClr val="tx1"/>
              </a:solidFill>
              <a:effectLst/>
              <a:latin typeface="Tahoma" pitchFamily="34" charset="0"/>
              <a:ea typeface="Tahoma" pitchFamily="34" charset="0"/>
              <a:cs typeface="Tahoma" pitchFamily="34" charset="0"/>
            </a:endParaRPr>
          </a:p>
          <a:p>
            <a:r>
              <a:rPr lang="en-GB" sz="1000" i="0" kern="1200" dirty="0" smtClean="0">
                <a:solidFill>
                  <a:schemeClr val="tx1"/>
                </a:solidFill>
                <a:effectLst/>
                <a:latin typeface="Tahoma" pitchFamily="34" charset="0"/>
                <a:ea typeface="Tahoma" pitchFamily="34" charset="0"/>
                <a:cs typeface="Tahoma" pitchFamily="34" charset="0"/>
              </a:rPr>
              <a:t>Brand reputation –</a:t>
            </a:r>
            <a:r>
              <a:rPr lang="en-GB" sz="1000" i="0" kern="1200" baseline="0" dirty="0" smtClean="0">
                <a:solidFill>
                  <a:schemeClr val="tx1"/>
                </a:solidFill>
                <a:effectLst/>
                <a:latin typeface="Tahoma" pitchFamily="34" charset="0"/>
                <a:ea typeface="Tahoma" pitchFamily="34" charset="0"/>
                <a:cs typeface="Tahoma" pitchFamily="34" charset="0"/>
              </a:rPr>
              <a:t> more than ever it is unacceptable to act irresponsibly – organizations are accountable for their actions like never before and need to manage their reputational risk which can cause negative publicity for brands</a:t>
            </a:r>
            <a:endParaRPr lang="en-GB" sz="1000" i="0" kern="1200" dirty="0" smtClean="0">
              <a:solidFill>
                <a:schemeClr val="tx1"/>
              </a:solidFill>
              <a:effectLst/>
              <a:latin typeface="Tahoma" pitchFamily="34" charset="0"/>
              <a:ea typeface="Tahoma" pitchFamily="34" charset="0"/>
              <a:cs typeface="Tahoma" pitchFamily="34" charset="0"/>
            </a:endParaRPr>
          </a:p>
          <a:p>
            <a:endParaRPr lang="en-GB" sz="1000" i="0" kern="1200" dirty="0" smtClean="0">
              <a:solidFill>
                <a:schemeClr val="tx1"/>
              </a:solidFill>
              <a:effectLst/>
              <a:latin typeface="Tahoma" pitchFamily="34" charset="0"/>
              <a:ea typeface="Tahoma" pitchFamily="34" charset="0"/>
              <a:cs typeface="Tahoma" pitchFamily="34" charset="0"/>
            </a:endParaRPr>
          </a:p>
          <a:p>
            <a:r>
              <a:rPr lang="en-GB" sz="1000" i="0" kern="1200" dirty="0" smtClean="0">
                <a:solidFill>
                  <a:schemeClr val="tx1"/>
                </a:solidFill>
                <a:effectLst/>
                <a:latin typeface="Tahoma" pitchFamily="34" charset="0"/>
                <a:ea typeface="Tahoma" pitchFamily="34" charset="0"/>
                <a:cs typeface="Tahoma" pitchFamily="34" charset="0"/>
              </a:rPr>
              <a:t>Finally, the increasingly</a:t>
            </a:r>
            <a:r>
              <a:rPr lang="en-GB" sz="1000" i="0" kern="1200" baseline="0" dirty="0" smtClean="0">
                <a:solidFill>
                  <a:schemeClr val="tx1"/>
                </a:solidFill>
                <a:effectLst/>
                <a:latin typeface="Tahoma" pitchFamily="34" charset="0"/>
                <a:ea typeface="Tahoma" pitchFamily="34" charset="0"/>
                <a:cs typeface="Tahoma" pitchFamily="34" charset="0"/>
              </a:rPr>
              <a:t> complex supply chain means that transparency of suppliers is blurred and it’s harder to manage and control the environmental impact of all suppliers </a:t>
            </a:r>
          </a:p>
          <a:p>
            <a:endParaRPr lang="en-GB" sz="1000" i="0" kern="1200" baseline="0" dirty="0" smtClean="0">
              <a:solidFill>
                <a:schemeClr val="tx1"/>
              </a:solidFill>
              <a:effectLst/>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en-GB" sz="1000" b="0" i="0" u="none" strike="noStrike" kern="1200" baseline="0" dirty="0" smtClean="0">
                <a:solidFill>
                  <a:schemeClr val="tx1"/>
                </a:solidFill>
                <a:latin typeface="Tahoma" pitchFamily="34" charset="0"/>
                <a:ea typeface="Tahoma" pitchFamily="34" charset="0"/>
                <a:cs typeface="Tahoma" pitchFamily="34" charset="0"/>
              </a:rPr>
              <a:t>In today’s world, environmental management systems have to be part of a sustainability and social responsibility policy. These systems help organizations to understand and optimize their environmental performance in line with legal and other important external requirements. Once an effective environmental management system is part of the overall strategic business objectives, it’ll help to manage internal, external, direct or indirect environmental impacts – both positive and negative</a:t>
            </a:r>
            <a:r>
              <a:rPr lang="en-GB" sz="1000" b="0" i="0" u="none" strike="noStrike" kern="1200" baseline="0" dirty="0" smtClean="0">
                <a:solidFill>
                  <a:srgbClr val="FF0000"/>
                </a:solidFill>
                <a:latin typeface="Tahoma" pitchFamily="34" charset="0"/>
                <a:ea typeface="Tahoma" pitchFamily="34" charset="0"/>
                <a:cs typeface="Tahoma" pitchFamily="34" charset="0"/>
              </a:rPr>
              <a:t> </a:t>
            </a:r>
            <a:r>
              <a:rPr lang="en-GB" sz="1000" b="0" i="0" u="none" strike="noStrike" kern="1200" baseline="0" dirty="0" smtClean="0">
                <a:solidFill>
                  <a:schemeClr val="tx1"/>
                </a:solidFill>
                <a:latin typeface="Tahoma" pitchFamily="34" charset="0"/>
                <a:ea typeface="Tahoma" pitchFamily="34" charset="0"/>
                <a:cs typeface="Tahoma" pitchFamily="34" charset="0"/>
              </a:rPr>
              <a:t>.</a:t>
            </a: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3</a:t>
            </a:fld>
            <a:endParaRPr lang="en-US" dirty="0"/>
          </a:p>
        </p:txBody>
      </p:sp>
    </p:spTree>
    <p:extLst>
      <p:ext uri="{BB962C8B-B14F-4D97-AF65-F5344CB8AC3E}">
        <p14:creationId xmlns:p14="http://schemas.microsoft.com/office/powerpoint/2010/main" val="53963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r>
              <a:rPr lang="en-GB" sz="1000" b="0" i="0" u="none" strike="noStrike" kern="1200" baseline="0" dirty="0" smtClean="0">
                <a:solidFill>
                  <a:schemeClr val="tx1"/>
                </a:solidFill>
                <a:latin typeface="Tahoma" pitchFamily="34" charset="0"/>
                <a:ea typeface="Tahoma" pitchFamily="34" charset="0"/>
                <a:cs typeface="Tahoma" pitchFamily="34" charset="0"/>
              </a:rPr>
              <a:t>ISO 14001 was first published in 1996 and minor changes where made in 2004, which made its requirements clearer and aligned it better with the ISO 9000 quality management series. This meant that organisations did not have to duplicate their efforts when implementing the two related systems. </a:t>
            </a:r>
          </a:p>
          <a:p>
            <a:r>
              <a:rPr lang="en-GB" sz="1000" b="0" i="0" u="none" strike="noStrike" kern="1200" baseline="0" dirty="0" smtClean="0">
                <a:solidFill>
                  <a:schemeClr val="tx1"/>
                </a:solidFill>
                <a:latin typeface="Tahoma" pitchFamily="34" charset="0"/>
                <a:ea typeface="Tahoma" pitchFamily="34" charset="0"/>
                <a:cs typeface="Tahoma" pitchFamily="34" charset="0"/>
              </a:rPr>
              <a:t>The first revision was always going to be limited, because it was still early days for the standard and organisations in many countries were in the first stages of implementing it.</a:t>
            </a:r>
          </a:p>
          <a:p>
            <a:endParaRPr lang="en-GB" baseline="0" dirty="0" smtClean="0"/>
          </a:p>
          <a:p>
            <a:r>
              <a:rPr lang="en-GB" baseline="0" dirty="0" smtClean="0"/>
              <a:t>All standards are reviewed on a regular basis to ensure that they adapt to our changing world and still remain relevant – ISO 14001 is now being revised</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baseline="0" dirty="0" smtClean="0"/>
              <a:t>The committee incorporated user feedback into the revision from the Future Changes Survey  which directed some of the new requirements in the standard </a:t>
            </a:r>
            <a:r>
              <a:rPr lang="en-GB" sz="1000" b="0" i="0" u="none" strike="noStrike" kern="1200" baseline="0" dirty="0" smtClean="0">
                <a:solidFill>
                  <a:schemeClr val="tx1"/>
                </a:solidFill>
                <a:latin typeface="Tahoma" pitchFamily="34" charset="0"/>
                <a:ea typeface="Tahoma" pitchFamily="34" charset="0"/>
                <a:cs typeface="Tahoma" pitchFamily="34" charset="0"/>
              </a:rPr>
              <a:t>and  to consider new approaches and methods in the field of EMS. </a:t>
            </a:r>
            <a:endParaRPr lang="en-GB" baseline="0" dirty="0" smtClean="0"/>
          </a:p>
          <a:p>
            <a:endParaRPr lang="en-GB" baseline="0" dirty="0" smtClean="0"/>
          </a:p>
          <a:p>
            <a:r>
              <a:rPr lang="en-GB" baseline="0" dirty="0" smtClean="0"/>
              <a:t>The major changes are </a:t>
            </a:r>
          </a:p>
          <a:p>
            <a:endParaRPr lang="en-GB" baseline="0" dirty="0" smtClean="0"/>
          </a:p>
          <a:p>
            <a:r>
              <a:rPr lang="en-GB" baseline="0" dirty="0" smtClean="0"/>
              <a:t>A change in structure to aid integration with other management systems to ensure a holistic approach across the organization</a:t>
            </a:r>
          </a:p>
          <a:p>
            <a:endParaRPr lang="en-GB" baseline="0" dirty="0" smtClean="0"/>
          </a:p>
          <a:p>
            <a:r>
              <a:rPr lang="en-GB" baseline="0" dirty="0" smtClean="0"/>
              <a:t>Leadership or top management buy in will have more focus.  It is imperative that at this level that there is more </a:t>
            </a:r>
            <a:r>
              <a:rPr lang="en-GB" sz="1000" b="0" i="0" u="none" strike="noStrike" kern="1200" baseline="0" dirty="0" smtClean="0">
                <a:solidFill>
                  <a:schemeClr val="tx1"/>
                </a:solidFill>
                <a:latin typeface="Tahoma" pitchFamily="34" charset="0"/>
                <a:ea typeface="Tahoma" pitchFamily="34" charset="0"/>
                <a:cs typeface="Tahoma" pitchFamily="34" charset="0"/>
              </a:rPr>
              <a:t> commitment, responsiveness, active support and feedback. Their buy-in is critical for the success of the environmental management system, so they’ll be directly or indirectly tasked with specific responsibilities. These changes will help to raise the profile of an environmental management system, making sure top management looks at it from a strategic, tactical or operational level – it is no longer acceptable for it to be seen as an AOB on a business agenda</a:t>
            </a:r>
            <a:endParaRPr lang="en-GB" baseline="0" dirty="0" smtClean="0"/>
          </a:p>
          <a:p>
            <a:endParaRPr lang="en-GB" baseline="0" dirty="0" smtClean="0"/>
          </a:p>
          <a:p>
            <a:r>
              <a:rPr lang="en-GB" baseline="0" dirty="0" smtClean="0"/>
              <a:t>Finally, i</a:t>
            </a:r>
            <a:r>
              <a:rPr lang="en-GB" sz="1000" b="0" i="0" u="none" strike="noStrike" kern="1200" baseline="0" dirty="0" smtClean="0">
                <a:solidFill>
                  <a:schemeClr val="tx1"/>
                </a:solidFill>
                <a:latin typeface="Tahoma" pitchFamily="34" charset="0"/>
                <a:ea typeface="Tahoma" pitchFamily="34" charset="0"/>
                <a:cs typeface="Tahoma" pitchFamily="34" charset="0"/>
              </a:rPr>
              <a:t>t now places greater emphasis on the concept of the ‘life cycle’ that impacts the environmental management system. It also looks at how organizations control changes and outsource specific things</a:t>
            </a:r>
            <a:endParaRPr lang="en-GB" baseline="0" dirty="0" smtClean="0"/>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sz="1000" b="0" i="0" u="none" strike="noStrike" kern="1200" baseline="0" dirty="0" smtClean="0">
                <a:solidFill>
                  <a:schemeClr val="tx1"/>
                </a:solidFill>
                <a:latin typeface="Tahoma" pitchFamily="34" charset="0"/>
                <a:ea typeface="Tahoma" pitchFamily="34" charset="0"/>
                <a:cs typeface="Tahoma" pitchFamily="34" charset="0"/>
              </a:rPr>
              <a:t>Now in an ever changing world – both from a technology perspective but also  a realisation of how businesses are becoming more aware of how being sustainable has a real impact on the environment around us and how they are perceived by their customers, then it was agreed that there was a need to update the current 14001 Environmental Management System.  In addition, a common format across the major Management Systems will ensure that implementation across various standards will make implementation easier.   </a:t>
            </a:r>
            <a:endParaRPr lang="en-GB" sz="1000" i="0" kern="1200" dirty="0" smtClean="0">
              <a:solidFill>
                <a:schemeClr val="tx1"/>
              </a:solidFill>
              <a:effectLst/>
              <a:latin typeface="Tahoma" pitchFamily="34" charset="0"/>
              <a:ea typeface="Tahoma" pitchFamily="34" charset="0"/>
              <a:cs typeface="Tahoma" pitchFamily="34" charset="0"/>
            </a:endParaRP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4</a:t>
            </a:fld>
            <a:endParaRPr lang="en-US" dirty="0"/>
          </a:p>
        </p:txBody>
      </p:sp>
    </p:spTree>
    <p:extLst>
      <p:ext uri="{BB962C8B-B14F-4D97-AF65-F5344CB8AC3E}">
        <p14:creationId xmlns:p14="http://schemas.microsoft.com/office/powerpoint/2010/main" val="196501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Since it</a:t>
            </a:r>
            <a:r>
              <a:rPr lang="en-GB" baseline="0" dirty="0" smtClean="0"/>
              <a:t> was first published ISO 14001 has helped thousands of organizations throughout the world to improve their environmental performance. </a:t>
            </a:r>
          </a:p>
          <a:p>
            <a:endParaRPr lang="en-GB" baseline="0" dirty="0" smtClean="0"/>
          </a:p>
          <a:p>
            <a:r>
              <a:rPr lang="en-GB" baseline="0" dirty="0" smtClean="0"/>
              <a:t>We have gained similar benefits to those listed here helping us comply with regulations, reduce waste and defects and save money</a:t>
            </a:r>
          </a:p>
          <a:p>
            <a:endParaRPr lang="en-GB" baseline="0" dirty="0" smtClean="0"/>
          </a:p>
          <a:p>
            <a:r>
              <a:rPr lang="en-GB" sz="1000" kern="1200" dirty="0" smtClean="0">
                <a:solidFill>
                  <a:schemeClr val="tx1"/>
                </a:solidFill>
                <a:effectLst/>
                <a:latin typeface="Tahoma" pitchFamily="34" charset="0"/>
                <a:ea typeface="Tahoma" pitchFamily="34" charset="0"/>
                <a:cs typeface="Tahoma" pitchFamily="34" charset="0"/>
              </a:rPr>
              <a:t>ISO 14001 is certainly a powerful way for a business to demonstrate to its stakeholders, supply chain and customers that it  takes environmental management seriously</a:t>
            </a:r>
          </a:p>
          <a:p>
            <a:endParaRPr lang="en-GB" sz="1000" kern="1200" dirty="0" smtClean="0">
              <a:solidFill>
                <a:schemeClr val="tx1"/>
              </a:solidFill>
              <a:effectLst/>
              <a:latin typeface="Tahoma" pitchFamily="34" charset="0"/>
              <a:ea typeface="Tahoma" pitchFamily="34" charset="0"/>
              <a:cs typeface="Tahoma" pitchFamily="34" charset="0"/>
            </a:endParaRPr>
          </a:p>
          <a:p>
            <a:r>
              <a:rPr lang="en-GB" sz="1000" kern="1200" dirty="0" smtClean="0">
                <a:solidFill>
                  <a:schemeClr val="tx1"/>
                </a:solidFill>
                <a:effectLst/>
                <a:latin typeface="Tahoma" pitchFamily="34" charset="0"/>
                <a:ea typeface="Tahoma" pitchFamily="34" charset="0"/>
                <a:cs typeface="Tahoma" pitchFamily="34" charset="0"/>
              </a:rPr>
              <a:t>Embracing environmental management has  proven to have an array of additional benefits for organisations with recent research from Harvard Business School finding that socially responsible companies not only attract the best talent but also outperform businesses that have a low-sustainability rating</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5</a:t>
            </a:fld>
            <a:endParaRPr lang="en-US" dirty="0"/>
          </a:p>
        </p:txBody>
      </p:sp>
    </p:spTree>
    <p:extLst>
      <p:ext uri="{BB962C8B-B14F-4D97-AF65-F5344CB8AC3E}">
        <p14:creationId xmlns:p14="http://schemas.microsoft.com/office/powerpoint/2010/main" val="278993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43475" cy="2781300"/>
          </a:xfrm>
        </p:spPr>
      </p:sp>
      <p:sp>
        <p:nvSpPr>
          <p:cNvPr id="3" name="Notes Placeholder 2"/>
          <p:cNvSpPr>
            <a:spLocks noGrp="1"/>
          </p:cNvSpPr>
          <p:nvPr>
            <p:ph type="body" idx="1"/>
          </p:nvPr>
        </p:nvSpPr>
        <p:spPr/>
        <p:txBody>
          <a:bodyPr/>
          <a:lstStyle/>
          <a:p>
            <a:r>
              <a:rPr lang="en-GB" dirty="0" smtClean="0"/>
              <a:t>The new standard contains a number of new</a:t>
            </a:r>
            <a:r>
              <a:rPr lang="en-GB" baseline="0" dirty="0" smtClean="0"/>
              <a:t> areas and requirements which are will require us to revisit our EMS </a:t>
            </a:r>
          </a:p>
          <a:p>
            <a:endParaRPr lang="en-GB" baseline="0" dirty="0" smtClean="0"/>
          </a:p>
          <a:p>
            <a:r>
              <a:rPr lang="en-GB" baseline="0" dirty="0" smtClean="0"/>
              <a:t>There is an increased focus on the environment especially improving environmental performance. It also requires more lifecycle management – from cradle to grave</a:t>
            </a:r>
          </a:p>
          <a:p>
            <a:endParaRPr lang="en-GB" baseline="0" dirty="0" smtClean="0"/>
          </a:p>
          <a:p>
            <a:r>
              <a:rPr lang="en-GB" baseline="0" dirty="0" smtClean="0"/>
              <a:t>The new standard requires greater involvement in the environmental management system by the leadership team to ensure it is effective. This will ensure compatibility between the environmental policy and our strategic direction – improving performance, reducing waste and saving money</a:t>
            </a:r>
          </a:p>
          <a:p>
            <a:endParaRPr lang="en-GB" baseline="0" dirty="0" smtClean="0"/>
          </a:p>
          <a:p>
            <a:r>
              <a:rPr lang="en-GB" baseline="0" dirty="0" smtClean="0"/>
              <a:t>Risk based thinking is now incorporated and requires us to review and address risks and opportunities</a:t>
            </a:r>
          </a:p>
          <a:p>
            <a:endParaRPr lang="en-GB" baseline="0" dirty="0" smtClean="0"/>
          </a:p>
          <a:p>
            <a:r>
              <a:rPr lang="en-GB" baseline="0" dirty="0" smtClean="0"/>
              <a:t>Context of the organization is another new requirement – we now need to understand our interested parties </a:t>
            </a:r>
            <a:r>
              <a:rPr lang="en-GB" baseline="0" dirty="0" err="1" smtClean="0"/>
              <a:t>ie</a:t>
            </a:r>
            <a:r>
              <a:rPr lang="en-GB" baseline="0" dirty="0" smtClean="0"/>
              <a:t> customer, suppliers </a:t>
            </a:r>
            <a:r>
              <a:rPr lang="en-GB" baseline="0" dirty="0" err="1" smtClean="0"/>
              <a:t>etc</a:t>
            </a:r>
            <a:r>
              <a:rPr lang="en-GB" baseline="0" dirty="0" smtClean="0"/>
              <a:t> and their needs</a:t>
            </a:r>
          </a:p>
          <a:p>
            <a:endParaRPr lang="en-GB" baseline="0" dirty="0" smtClean="0"/>
          </a:p>
          <a:p>
            <a:r>
              <a:rPr lang="en-GB" baseline="0" dirty="0" smtClean="0"/>
              <a:t>Finally the new standard has been written using a new high level structure – Annex SL which is the new common framework for management system standards which makes it easier to align our EMS with other standards</a:t>
            </a:r>
            <a:endParaRPr lang="en-GB" dirty="0"/>
          </a:p>
        </p:txBody>
      </p:sp>
      <p:sp>
        <p:nvSpPr>
          <p:cNvPr id="4" name="Slide Number Placeholder 3"/>
          <p:cNvSpPr>
            <a:spLocks noGrp="1"/>
          </p:cNvSpPr>
          <p:nvPr>
            <p:ph type="sldNum" sz="quarter" idx="10"/>
          </p:nvPr>
        </p:nvSpPr>
        <p:spPr/>
        <p:txBody>
          <a:bodyPr/>
          <a:lstStyle/>
          <a:p>
            <a:pPr>
              <a:defRPr/>
            </a:pPr>
            <a:fld id="{DB321B4A-E3B6-6F40-9586-6F4B00339F6B}" type="slidenum">
              <a:rPr lang="en-US" smtClean="0"/>
              <a:pPr>
                <a:defRPr/>
              </a:pPr>
              <a:t>6</a:t>
            </a:fld>
            <a:endParaRPr lang="en-US" dirty="0"/>
          </a:p>
        </p:txBody>
      </p:sp>
    </p:spTree>
    <p:extLst>
      <p:ext uri="{BB962C8B-B14F-4D97-AF65-F5344CB8AC3E}">
        <p14:creationId xmlns:p14="http://schemas.microsoft.com/office/powerpoint/2010/main" val="181644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This slide covers the</a:t>
            </a:r>
            <a:r>
              <a:rPr lang="en-GB" baseline="0" dirty="0" smtClean="0"/>
              <a:t> key clauses of ISO 14001:2004 and ISO 14001:2015 </a:t>
            </a:r>
          </a:p>
          <a:p>
            <a:r>
              <a:rPr lang="en-GB" baseline="0" dirty="0" smtClean="0"/>
              <a:t>Clause 4 covers ‘context of the organization’ and is a new requirement – we need to understand the environment in which we operate, interested parties and their needs</a:t>
            </a:r>
          </a:p>
          <a:p>
            <a:r>
              <a:rPr lang="en-GB" baseline="0" dirty="0" smtClean="0"/>
              <a:t>Clause 5 – covers the enhanced focus on leadership – the new standard requires greater involvement in the EMS by the leadership team to ensure its effective</a:t>
            </a:r>
          </a:p>
          <a:p>
            <a:r>
              <a:rPr lang="en-GB" baseline="0" dirty="0" smtClean="0"/>
              <a:t>Clause 6 - Planning is probably the biggest area of change - it</a:t>
            </a:r>
            <a:r>
              <a:rPr lang="en-GB" sz="1000" b="0" i="0" u="none" strike="noStrike" kern="1200" baseline="0" dirty="0" smtClean="0">
                <a:solidFill>
                  <a:schemeClr val="tx1"/>
                </a:solidFill>
                <a:latin typeface="Tahoma" pitchFamily="34" charset="0"/>
                <a:ea typeface="Tahoma" pitchFamily="34" charset="0"/>
                <a:cs typeface="Tahoma" pitchFamily="34" charset="0"/>
              </a:rPr>
              <a:t> focuses on the development and use of a planning process rather than a procedure to address both a range of factors and the risk associated with such factors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7 – the requirement that organizations shall determine and provide the necessary resources to establish, implement, maintain and continually improve the EMS. Simply expressed, this is a very powerful requirement covering all EMS resource needs.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8 - This clause deals with the execution of the plans and processes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9 – we need to evaluate and monitor our environmental performance and effectiveness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10 – finally due to the new structure and risk focus of the standard, there are no preventive action requirements in this clause. However, there are</a:t>
            </a:r>
          </a:p>
          <a:p>
            <a:r>
              <a:rPr lang="en-GB" sz="1000" b="0" i="0" u="none" strike="noStrike" kern="1200" baseline="0" dirty="0" smtClean="0">
                <a:solidFill>
                  <a:schemeClr val="tx1"/>
                </a:solidFill>
                <a:latin typeface="Tahoma" pitchFamily="34" charset="0"/>
                <a:ea typeface="Tahoma" pitchFamily="34" charset="0"/>
                <a:cs typeface="Tahoma" pitchFamily="34" charset="0"/>
              </a:rPr>
              <a:t>some new more detailed corrective action requirements</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7</a:t>
            </a:fld>
            <a:endParaRPr lang="en-US" dirty="0"/>
          </a:p>
        </p:txBody>
      </p:sp>
    </p:spTree>
    <p:extLst>
      <p:ext uri="{BB962C8B-B14F-4D97-AF65-F5344CB8AC3E}">
        <p14:creationId xmlns:p14="http://schemas.microsoft.com/office/powerpoint/2010/main" val="256885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38712" cy="2779712"/>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revision</a:t>
            </a:r>
            <a:r>
              <a:rPr lang="en-GB" baseline="0" dirty="0" smtClean="0"/>
              <a:t> allows us to take a completely fresh look at our EMS in line with our business objectives and the new requirements</a:t>
            </a:r>
          </a:p>
          <a:p>
            <a:r>
              <a:rPr lang="en-GB" baseline="0" dirty="0" smtClean="0"/>
              <a:t>We will need to consider factors affecting our environmental performance so that significant risks and opportunities can be identified and aligned with the strategic direction of the organization.</a:t>
            </a:r>
          </a:p>
          <a:p>
            <a:r>
              <a:rPr lang="en-GB" baseline="0" dirty="0" smtClean="0"/>
              <a:t>This strategic focus will result in optimizing the performance of our EMS making it more sustainable, saving money and helping preserve the world’s resources for future generations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02/08/2015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9</a:t>
            </a:fld>
            <a:endParaRPr lang="en-US" dirty="0"/>
          </a:p>
        </p:txBody>
      </p:sp>
    </p:spTree>
    <p:extLst>
      <p:ext uri="{BB962C8B-B14F-4D97-AF65-F5344CB8AC3E}">
        <p14:creationId xmlns:p14="http://schemas.microsoft.com/office/powerpoint/2010/main" val="87688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243" y="3699775"/>
            <a:ext cx="1286416" cy="125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extLst>
      <p:ext uri="{BB962C8B-B14F-4D97-AF65-F5344CB8AC3E}">
        <p14:creationId xmlns:p14="http://schemas.microsoft.com/office/powerpoint/2010/main" val="11129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692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902626"/>
            <a:ext cx="2642400" cy="1691999"/>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4" name="Date Placeholder 13"/>
          <p:cNvSpPr>
            <a:spLocks noGrp="1"/>
          </p:cNvSpPr>
          <p:nvPr>
            <p:ph type="dt" sz="half" idx="18"/>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20"/>
          </p:nvPr>
        </p:nvSpPr>
        <p:spPr/>
        <p:txBody>
          <a:bodyPr/>
          <a:lstStyle/>
          <a:p>
            <a:pPr>
              <a:defRPr/>
            </a:pPr>
            <a:endParaRPr lang="en-US" dirty="0"/>
          </a:p>
        </p:txBody>
      </p:sp>
    </p:spTree>
    <p:extLst>
      <p:ext uri="{BB962C8B-B14F-4D97-AF65-F5344CB8AC3E}">
        <p14:creationId xmlns:p14="http://schemas.microsoft.com/office/powerpoint/2010/main" val="53608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281189"/>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2" name="Content Placeholder 2"/>
          <p:cNvSpPr>
            <a:spLocks noGrp="1"/>
          </p:cNvSpPr>
          <p:nvPr>
            <p:ph sz="half" idx="18"/>
          </p:nvPr>
        </p:nvSpPr>
        <p:spPr>
          <a:xfrm>
            <a:off x="6044401" y="3514625"/>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7" name="Date Placeholder 16"/>
          <p:cNvSpPr>
            <a:spLocks noGrp="1"/>
          </p:cNvSpPr>
          <p:nvPr>
            <p:ph type="dt" sz="half" idx="19"/>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21"/>
          </p:nvPr>
        </p:nvSpPr>
        <p:spPr/>
        <p:txBody>
          <a:bodyPr/>
          <a:lstStyle/>
          <a:p>
            <a:pPr>
              <a:defRPr/>
            </a:pPr>
            <a:endParaRPr lang="en-US" dirty="0"/>
          </a:p>
        </p:txBody>
      </p:sp>
    </p:spTree>
    <p:extLst>
      <p:ext uri="{BB962C8B-B14F-4D97-AF65-F5344CB8AC3E}">
        <p14:creationId xmlns:p14="http://schemas.microsoft.com/office/powerpoint/2010/main" val="169845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Content Placeholder 2"/>
          <p:cNvSpPr>
            <a:spLocks noGrp="1"/>
          </p:cNvSpPr>
          <p:nvPr>
            <p:ph sz="half" idx="14"/>
          </p:nvPr>
        </p:nvSpPr>
        <p:spPr>
          <a:xfrm>
            <a:off x="60444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Date Placeholder 10"/>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211810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8" name="Date Placeholder 7"/>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85075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426249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BSI Core Logo and Strapline RGB.png"/>
          <p:cNvPicPr>
            <a:picLocks noChangeAspect="1"/>
          </p:cNvPicPr>
          <p:nvPr userDrawn="1"/>
        </p:nvPicPr>
        <p:blipFill>
          <a:blip r:embed="rId2"/>
          <a:stretch>
            <a:fillRect/>
          </a:stretch>
        </p:blipFill>
        <p:spPr>
          <a:xfrm>
            <a:off x="1249353" y="1814235"/>
            <a:ext cx="6638710" cy="81610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pic>
        <p:nvPicPr>
          <p:cNvPr id="1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17" name="Date Placeholder 1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5561897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1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0573" y="2368893"/>
            <a:ext cx="3490154" cy="327578"/>
          </a:xfrm>
        </p:spPr>
        <p:txBody>
          <a:bodyPr/>
          <a:lstStyle>
            <a:lvl1pPr algn="ctr">
              <a:defRPr sz="2400">
                <a:solidFill>
                  <a:schemeClr val="bg1"/>
                </a:solidFill>
              </a:defRPr>
            </a:lvl1pPr>
          </a:lstStyle>
          <a:p>
            <a:r>
              <a:rPr lang="en-US" noProof="0" smtClean="0"/>
              <a:t>Click to edit Master title style</a:t>
            </a:r>
            <a:endParaRPr lang="en-GB" noProof="0" dirty="0"/>
          </a:p>
        </p:txBody>
      </p:sp>
      <p:sp>
        <p:nvSpPr>
          <p:cNvPr id="12" name="Date Placeholder 11"/>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17311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3">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4" y="0"/>
            <a:ext cx="914866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spect="1"/>
          </p:cNvSpPr>
          <p:nvPr userDrawn="1"/>
        </p:nvSpPr>
        <p:spPr>
          <a:xfrm>
            <a:off x="8505625" y="4803131"/>
            <a:ext cx="216000" cy="21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4832A244-6BC8-A444-B4A2-E757A920F213}" type="slidenum">
              <a:rPr lang="en-GB" sz="700" smtClean="0">
                <a:solidFill>
                  <a:srgbClr val="FF2B1F"/>
                </a:solidFill>
              </a:rPr>
              <a:pPr algn="ctr" defTabSz="343043" fontAlgn="auto">
                <a:spcBef>
                  <a:spcPts val="0"/>
                </a:spcBef>
                <a:spcAft>
                  <a:spcPts val="0"/>
                </a:spcAft>
                <a:defRPr/>
              </a:pPr>
              <a:t>‹#›</a:t>
            </a:fld>
            <a:endParaRPr lang="en-GB" sz="600" noProof="0" dirty="0">
              <a:solidFill>
                <a:srgbClr val="FF2B1F"/>
              </a:solidFill>
              <a:latin typeface="Tahoma"/>
              <a:cs typeface="Tahoma"/>
            </a:endParaRPr>
          </a:p>
        </p:txBody>
      </p:sp>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a:defRPr>
                <a:solidFill>
                  <a:schemeClr val="bg1"/>
                </a:solidFill>
                <a:latin typeface="Tahoma"/>
                <a:cs typeface="Tahoma"/>
              </a:defRPr>
            </a:lvl1pPr>
          </a:lstStyle>
          <a:p>
            <a:pPr>
              <a:defRPr/>
            </a:pPr>
            <a:r>
              <a:rPr lang="en-GB" dirty="0" smtClean="0"/>
              <a:t>08/12/2015</a:t>
            </a:r>
            <a:endParaRPr lang="en-US" dirty="0"/>
          </a:p>
        </p:txBody>
      </p:sp>
      <p:sp>
        <p:nvSpPr>
          <p:cNvPr id="9" name="Footer Placeholder 12"/>
          <p:cNvSpPr>
            <a:spLocks noGrp="1"/>
          </p:cNvSpPr>
          <p:nvPr>
            <p:ph type="ftr" sz="quarter" idx="11"/>
          </p:nvPr>
        </p:nvSpPr>
        <p:spPr/>
        <p:txBody>
          <a:bodyPr/>
          <a:lstStyle>
            <a:lvl1pPr>
              <a:defRPr>
                <a:solidFill>
                  <a:srgbClr val="FFFFFF"/>
                </a:solidFill>
                <a:latin typeface="Tahoma"/>
                <a:cs typeface="Tahoma"/>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5" name="TextBox 14"/>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912124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slide 4">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80042"/>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a:t>
            </a:r>
            <a:r>
              <a:rPr lang="en-GB" sz="500" baseline="0" noProof="0" dirty="0" smtClean="0">
                <a:solidFill>
                  <a:schemeClr val="bg1"/>
                </a:solidFill>
                <a:cs typeface="Tahoma" charset="0"/>
              </a:rPr>
              <a:t> </a:t>
            </a:r>
            <a:r>
              <a:rPr lang="en-GB" sz="500" noProof="0" dirty="0" smtClean="0">
                <a:solidFill>
                  <a:schemeClr val="bg1"/>
                </a:solidFill>
                <a:cs typeface="Tahoma" charset="0"/>
              </a:rPr>
              <a:t>BSI. All rights reserved.</a:t>
            </a:r>
          </a:p>
        </p:txBody>
      </p:sp>
    </p:spTree>
    <p:extLst>
      <p:ext uri="{BB962C8B-B14F-4D97-AF65-F5344CB8AC3E}">
        <p14:creationId xmlns:p14="http://schemas.microsoft.com/office/powerpoint/2010/main" val="3861072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and Superbrand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7390" y="3743776"/>
            <a:ext cx="855872" cy="835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005334" y="4068048"/>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101" y="3743677"/>
            <a:ext cx="83430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0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 slide 5">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7399"/>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3905249"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2326715"/>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783755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IP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Investors in People logo\IIP_LOGO_BLACK - Preference smal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34037" y="4448211"/>
            <a:ext cx="1281509" cy="412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43049" y="4131488"/>
            <a:ext cx="760981" cy="76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9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3121" y="4038044"/>
            <a:ext cx="880909" cy="88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6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57200" y="1047750"/>
            <a:ext cx="8229600" cy="3546475"/>
          </a:xfrm>
        </p:spPr>
        <p:txBody>
          <a:bodyPr/>
          <a:lstStyle>
            <a:lvl1pPr>
              <a:defRPr sz="16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Footer Placeholder 13"/>
          <p:cNvSpPr>
            <a:spLocks noGrp="1"/>
          </p:cNvSpPr>
          <p:nvPr>
            <p:ph type="ftr" sz="quarter" idx="12"/>
          </p:nvPr>
        </p:nvSpPr>
        <p:spPr/>
        <p:txBody>
          <a:bodyPr/>
          <a:lstStyle/>
          <a:p>
            <a:pPr>
              <a:defRPr/>
            </a:pPr>
            <a:endParaRPr lang="en-US" dirty="0"/>
          </a:p>
        </p:txBody>
      </p:sp>
      <p:sp>
        <p:nvSpPr>
          <p:cNvPr id="6" name="Date Placeholder 5"/>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Tree>
    <p:extLst>
      <p:ext uri="{BB962C8B-B14F-4D97-AF65-F5344CB8AC3E}">
        <p14:creationId xmlns:p14="http://schemas.microsoft.com/office/powerpoint/2010/main" val="4827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57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3" name="Footer Placeholder 12"/>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74893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457201" y="1047752"/>
            <a:ext cx="26424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5436000" cy="3546873"/>
          </a:xfrm>
        </p:spPr>
        <p:txBody>
          <a:bodyPr>
            <a:normAutofit/>
          </a:bodyPr>
          <a:lstStyle>
            <a:lvl1pPr>
              <a:defRPr sz="1600"/>
            </a:lvl1pPr>
            <a:lvl2pPr>
              <a:defRPr sz="1400"/>
            </a:lvl2pPr>
            <a:lvl3pPr>
              <a:defRPr sz="12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22907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64485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63"/>
          </a:xfrm>
        </p:spPr>
        <p:txBody>
          <a:bodyPr/>
          <a:lstStyle/>
          <a:p>
            <a:r>
              <a:rPr lang="en-US" noProof="0" smtClean="0"/>
              <a:t>Click to edit Master title style</a:t>
            </a:r>
            <a:endParaRPr lang="en-GB" noProof="0"/>
          </a:p>
        </p:txBody>
      </p:sp>
      <p:sp>
        <p:nvSpPr>
          <p:cNvPr id="17" name="Picture Placeholder 15"/>
          <p:cNvSpPr>
            <a:spLocks noGrp="1"/>
          </p:cNvSpPr>
          <p:nvPr>
            <p:ph type="pic" sz="quarter" idx="13"/>
          </p:nvPr>
        </p:nvSpPr>
        <p:spPr>
          <a:xfrm>
            <a:off x="457200" y="1047750"/>
            <a:ext cx="8229600" cy="3211513"/>
          </a:xfrm>
        </p:spPr>
        <p:txBody>
          <a:bodyPr/>
          <a:lstStyle/>
          <a:p>
            <a:r>
              <a:rPr lang="en-US" noProof="0" dirty="0" smtClean="0"/>
              <a:t>Click icon to add picture</a:t>
            </a:r>
            <a:endParaRPr lang="en-GB" noProof="0" dirty="0"/>
          </a:p>
        </p:txBody>
      </p:sp>
      <p:sp>
        <p:nvSpPr>
          <p:cNvPr id="19" name="Text Placeholder 18"/>
          <p:cNvSpPr>
            <a:spLocks noGrp="1"/>
          </p:cNvSpPr>
          <p:nvPr>
            <p:ph type="body" sz="quarter" idx="14"/>
          </p:nvPr>
        </p:nvSpPr>
        <p:spPr>
          <a:xfrm>
            <a:off x="457200" y="4369334"/>
            <a:ext cx="8229600" cy="287337"/>
          </a:xfrm>
        </p:spPr>
        <p:txBody>
          <a:bodyPr/>
          <a:lstStyle>
            <a:lvl1pPr marL="0" indent="0" algn="ctr">
              <a:buNone/>
              <a:defRPr sz="1400"/>
            </a:lvl1pPr>
            <a:lvl2pPr marL="216000" indent="0" algn="ctr">
              <a:buNone/>
              <a:defRPr sz="1400"/>
            </a:lvl2pPr>
            <a:lvl3pPr marL="432000" indent="0" algn="ctr">
              <a:buNone/>
              <a:defRPr sz="1400"/>
            </a:lvl3pPr>
            <a:lvl4pPr marL="648000" indent="0" algn="ctr">
              <a:buNone/>
              <a:defRPr sz="1400"/>
            </a:lvl4pPr>
            <a:lvl5pPr marL="792000" indent="0" algn="ctr">
              <a:buNone/>
              <a:defRPr sz="1400"/>
            </a:lvl5pPr>
          </a:lstStyle>
          <a:p>
            <a:pPr lvl="0"/>
            <a:r>
              <a:rPr lang="en-US" noProof="0" smtClean="0"/>
              <a:t>Click to edit Master text styles</a:t>
            </a:r>
          </a:p>
        </p:txBody>
      </p:sp>
      <p:sp>
        <p:nvSpPr>
          <p:cNvPr id="10" name="Date Placeholder 9"/>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5" name="Footer Placeholder 14"/>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383423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200400" y="4865688"/>
            <a:ext cx="1306513"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r>
              <a:rPr lang="en-GB" dirty="0" smtClean="0"/>
              <a:t>08/12/2015</a:t>
            </a:r>
            <a:endParaRPr lang="en-US" dirty="0"/>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endParaRPr lang="en-US" dirty="0"/>
          </a:p>
        </p:txBody>
      </p:sp>
      <p:pic>
        <p:nvPicPr>
          <p:cNvPr id="7" name="Picture 7"/>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4696851"/>
            <a:ext cx="423551" cy="25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spect="1"/>
          </p:cNvSpPr>
          <p:nvPr/>
        </p:nvSpPr>
        <p:spPr>
          <a:xfrm>
            <a:off x="8462491" y="4811732"/>
            <a:ext cx="216000"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3043" fontAlgn="auto">
                <a:spcBef>
                  <a:spcPts val="0"/>
                </a:spcBef>
                <a:spcAft>
                  <a:spcPts val="0"/>
                </a:spcAft>
                <a:defRPr/>
              </a:pPr>
              <a:t>‹#›</a:t>
            </a:fld>
            <a:endParaRPr lang="en-GB" sz="700" b="1" baseline="0" noProof="0" dirty="0">
              <a:solidFill>
                <a:srgbClr val="FF2B1F"/>
              </a:solidFill>
              <a:latin typeface="Tahoma"/>
              <a:cs typeface="Tahoma"/>
            </a:endParaRPr>
          </a:p>
        </p:txBody>
      </p:sp>
      <p:sp>
        <p:nvSpPr>
          <p:cNvPr id="8" name="TextBox 7"/>
          <p:cNvSpPr txBox="1">
            <a:spLocks noChangeArrowheads="1"/>
          </p:cNvSpPr>
          <p:nvPr/>
        </p:nvSpPr>
        <p:spPr bwMode="auto">
          <a:xfrm>
            <a:off x="1815452" y="4863046"/>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cSld>
  <p:clrMap bg1="lt1" tx1="dk1" bg2="lt2" tx2="dk2" accent1="accent1" accent2="accent2" accent3="accent3" accent4="accent4" accent5="accent5" accent6="accent6" hlink="hlink" folHlink="folHlink"/>
  <p:sldLayoutIdLst>
    <p:sldLayoutId id="2147483699" r:id="rId1"/>
    <p:sldLayoutId id="2147483719" r:id="rId2"/>
    <p:sldLayoutId id="2147483717" r:id="rId3"/>
    <p:sldLayoutId id="2147483718" r:id="rId4"/>
    <p:sldLayoutId id="2147483700" r:id="rId5"/>
    <p:sldLayoutId id="2147483701" r:id="rId6"/>
    <p:sldLayoutId id="2147483702" r:id="rId7"/>
    <p:sldLayoutId id="2147483711" r:id="rId8"/>
    <p:sldLayoutId id="2147483714" r:id="rId9"/>
    <p:sldLayoutId id="2147483713" r:id="rId10"/>
    <p:sldLayoutId id="2147483712" r:id="rId11"/>
    <p:sldLayoutId id="2147483703" r:id="rId12"/>
    <p:sldLayoutId id="2147483704" r:id="rId13"/>
    <p:sldLayoutId id="2147483705" r:id="rId14"/>
    <p:sldLayoutId id="2147483716" r:id="rId15"/>
    <p:sldLayoutId id="2147483706" r:id="rId16"/>
    <p:sldLayoutId id="2147483707" r:id="rId17"/>
    <p:sldLayoutId id="2147483708" r:id="rId18"/>
    <p:sldLayoutId id="2147483709" r:id="rId19"/>
    <p:sldLayoutId id="2147483710" r:id="rId20"/>
  </p:sldLayoutIdLst>
  <p:timing>
    <p:tnLst>
      <p:par>
        <p:cTn id="1" dur="indefinite" restart="never" nodeType="tmRoot"/>
      </p:par>
    </p:tnLst>
  </p:timing>
  <p:hf hdr="0"/>
  <p:txStyles>
    <p:titleStyle>
      <a:lvl1pPr algn="l" defTabSz="342900" rtl="0" eaLnBrk="1" fontAlgn="base" hangingPunct="1">
        <a:spcBef>
          <a:spcPct val="0"/>
        </a:spcBef>
        <a:spcAft>
          <a:spcPct val="0"/>
        </a:spcAft>
        <a:defRPr sz="2400" b="0" i="0" u="none"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ts val="4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ts val="400"/>
        </a:spcBef>
        <a:spcAft>
          <a:spcPct val="0"/>
        </a:spcAft>
        <a:buClr>
          <a:schemeClr val="tx2"/>
        </a:buClr>
        <a:buFont typeface="Arial" charset="0"/>
        <a:buChar char="•"/>
        <a:defRPr sz="1600" b="0" i="0" u="none" kern="1200">
          <a:solidFill>
            <a:schemeClr val="tx1"/>
          </a:solidFill>
          <a:latin typeface="Tahoma"/>
          <a:ea typeface="ヒラギノ角ゴ Pro W3" charset="0"/>
          <a:cs typeface="Tahoma"/>
        </a:defRPr>
      </a:lvl2pPr>
      <a:lvl3pPr marL="576000" indent="-144000" algn="l" defTabSz="342900" rtl="0" eaLnBrk="1" fontAlgn="base" hangingPunct="1">
        <a:spcBef>
          <a:spcPts val="400"/>
        </a:spcBef>
        <a:spcAft>
          <a:spcPct val="0"/>
        </a:spcAft>
        <a:buClr>
          <a:schemeClr val="tx2"/>
        </a:buClr>
        <a:buFont typeface="Arial" charset="0"/>
        <a:buChar char="•"/>
        <a:defRPr sz="1600" kern="1200">
          <a:solidFill>
            <a:schemeClr val="tx1"/>
          </a:solidFill>
          <a:latin typeface="Tahoma"/>
          <a:ea typeface="ヒラギノ角ゴ Pro W3" charset="0"/>
          <a:cs typeface="Tahoma"/>
        </a:defRPr>
      </a:lvl3pPr>
      <a:lvl4pPr marL="792000" indent="-144000" algn="l" defTabSz="342900" rtl="0" eaLnBrk="1" fontAlgn="base" hangingPunct="1">
        <a:spcBef>
          <a:spcPts val="400"/>
        </a:spcBef>
        <a:spcAft>
          <a:spcPct val="0"/>
        </a:spcAft>
        <a:buClr>
          <a:schemeClr val="tx2"/>
        </a:buClr>
        <a:buSzPct val="70000"/>
        <a:buFont typeface="Courier New"/>
        <a:buChar char="o"/>
        <a:defRPr sz="1400" kern="1200">
          <a:solidFill>
            <a:schemeClr val="tx1"/>
          </a:solidFill>
          <a:latin typeface="Tahoma"/>
          <a:ea typeface="ヒラギノ角ゴ Pro W3" charset="0"/>
          <a:cs typeface="Tahoma"/>
        </a:defRPr>
      </a:lvl4pPr>
      <a:lvl5pPr marL="936000" indent="-144000" algn="l" defTabSz="342900" rtl="0" eaLnBrk="1" fontAlgn="base" hangingPunct="1">
        <a:spcBef>
          <a:spcPts val="400"/>
        </a:spcBef>
        <a:spcAft>
          <a:spcPct val="0"/>
        </a:spcAft>
        <a:buClr>
          <a:schemeClr val="tx2"/>
        </a:buClr>
        <a:buSzPct val="75000"/>
        <a:buFont typeface="Tahoma Bold"/>
        <a:buChar char="–"/>
        <a:defRPr sz="1400" kern="1200">
          <a:solidFill>
            <a:schemeClr val="tx1"/>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777" y="2217058"/>
            <a:ext cx="5894903" cy="876852"/>
          </a:xfrm>
        </p:spPr>
        <p:txBody>
          <a:bodyPr/>
          <a:lstStyle/>
          <a:p>
            <a:r>
              <a:rPr lang="en-US" sz="2400" dirty="0" smtClean="0"/>
              <a:t>ISO FDIS 14001:2015</a:t>
            </a:r>
            <a:br>
              <a:rPr lang="en-US" sz="2400" dirty="0" smtClean="0"/>
            </a:br>
            <a:r>
              <a:rPr lang="en-US" sz="2400" dirty="0" smtClean="0"/>
              <a:t>Explaining the Key Changes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23" y="2011016"/>
            <a:ext cx="844217" cy="127883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318109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involvement</a:t>
            </a:r>
            <a:endParaRPr lang="en-GB" dirty="0"/>
          </a:p>
        </p:txBody>
      </p:sp>
      <p:sp>
        <p:nvSpPr>
          <p:cNvPr id="3" name="Content Placeholder 2"/>
          <p:cNvSpPr>
            <a:spLocks noGrp="1"/>
          </p:cNvSpPr>
          <p:nvPr>
            <p:ph idx="1"/>
          </p:nvPr>
        </p:nvSpPr>
        <p:spPr/>
        <p:txBody>
          <a:bodyPr/>
          <a:lstStyle/>
          <a:p>
            <a:pPr>
              <a:spcAft>
                <a:spcPts val="1200"/>
              </a:spcAft>
            </a:pPr>
            <a:r>
              <a:rPr lang="en-GB" sz="1800" dirty="0" smtClean="0"/>
              <a:t>You </a:t>
            </a:r>
            <a:r>
              <a:rPr lang="en-GB" sz="1800" dirty="0"/>
              <a:t>need to be aware of </a:t>
            </a:r>
            <a:endParaRPr lang="en-GB" sz="1800" dirty="0" smtClean="0"/>
          </a:p>
          <a:p>
            <a:pPr lvl="1">
              <a:spcAft>
                <a:spcPts val="1200"/>
              </a:spcAft>
            </a:pPr>
            <a:r>
              <a:rPr lang="en-GB" sz="1800" dirty="0" smtClean="0"/>
              <a:t>Our </a:t>
            </a:r>
            <a:r>
              <a:rPr lang="en-GB" sz="1800" dirty="0"/>
              <a:t>environmental policy: </a:t>
            </a:r>
          </a:p>
          <a:p>
            <a:pPr lvl="1">
              <a:spcAft>
                <a:spcPts val="1200"/>
              </a:spcAft>
            </a:pPr>
            <a:r>
              <a:rPr lang="en-GB" sz="1800" dirty="0" smtClean="0"/>
              <a:t>The significant environmental impacts </a:t>
            </a:r>
          </a:p>
          <a:p>
            <a:pPr lvl="1">
              <a:spcAft>
                <a:spcPts val="1200"/>
              </a:spcAft>
            </a:pPr>
            <a:r>
              <a:rPr lang="en-GB" sz="1800" dirty="0" smtClean="0"/>
              <a:t>How </a:t>
            </a:r>
            <a:r>
              <a:rPr lang="en-GB" sz="1800" dirty="0"/>
              <a:t>your work may impact </a:t>
            </a:r>
            <a:r>
              <a:rPr lang="en-GB" sz="1800" dirty="0" smtClean="0"/>
              <a:t>the policy</a:t>
            </a:r>
          </a:p>
          <a:p>
            <a:pPr lvl="1">
              <a:spcAft>
                <a:spcPts val="1200"/>
              </a:spcAft>
            </a:pPr>
            <a:r>
              <a:rPr lang="en-GB" sz="1800" dirty="0" smtClean="0"/>
              <a:t>Your contribution to the effectiveness of the EMS</a:t>
            </a:r>
            <a:endParaRPr lang="en-GB" sz="1800" dirty="0"/>
          </a:p>
          <a:p>
            <a:pPr lvl="1">
              <a:spcAft>
                <a:spcPts val="1200"/>
              </a:spcAft>
            </a:pPr>
            <a:r>
              <a:rPr lang="en-GB" sz="1800" dirty="0"/>
              <a:t>Implication of not conforming with our EMS</a:t>
            </a:r>
          </a:p>
          <a:p>
            <a:endParaRPr lang="en-GB" dirty="0" smtClean="0"/>
          </a:p>
          <a:p>
            <a:pPr marL="0" indent="0">
              <a:buNone/>
            </a:pP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99280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Project Team </a:t>
            </a:r>
            <a:endParaRPr lang="en-GB" dirty="0"/>
          </a:p>
        </p:txBody>
      </p:sp>
      <p:sp>
        <p:nvSpPr>
          <p:cNvPr id="9" name="Content Placeholder 8"/>
          <p:cNvSpPr>
            <a:spLocks noGrp="1"/>
          </p:cNvSpPr>
          <p:nvPr>
            <p:ph idx="1"/>
          </p:nvPr>
        </p:nvSpPr>
        <p:spPr/>
        <p:txBody>
          <a:bodyPr/>
          <a:lstStyle/>
          <a:p>
            <a:pPr>
              <a:spcAft>
                <a:spcPts val="600"/>
              </a:spcAft>
              <a:buFont typeface="Arial" pitchFamily="34" charset="0"/>
              <a:buChar char="•"/>
            </a:pPr>
            <a:r>
              <a:rPr lang="en-GB" sz="1800" dirty="0" smtClean="0"/>
              <a:t>Insert Names </a:t>
            </a:r>
          </a:p>
          <a:p>
            <a:pPr>
              <a:spcAft>
                <a:spcPts val="600"/>
              </a:spcAft>
              <a:buFont typeface="Arial" pitchFamily="34" charset="0"/>
              <a:buChar char="•"/>
            </a:pP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323037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Steps/Timescales </a:t>
            </a:r>
            <a:endParaRPr lang="en-GB" dirty="0"/>
          </a:p>
        </p:txBody>
      </p:sp>
      <p:sp>
        <p:nvSpPr>
          <p:cNvPr id="3" name="Content Placeholder 2"/>
          <p:cNvSpPr>
            <a:spLocks noGrp="1"/>
          </p:cNvSpPr>
          <p:nvPr>
            <p:ph idx="1"/>
          </p:nvPr>
        </p:nvSpPr>
        <p:spPr/>
        <p:txBody>
          <a:bodyPr/>
          <a:lstStyle/>
          <a:p>
            <a:pPr>
              <a:lnSpc>
                <a:spcPct val="150000"/>
              </a:lnSpc>
              <a:buFont typeface="Arial" pitchFamily="34" charset="0"/>
              <a:buChar char="•"/>
            </a:pPr>
            <a:r>
              <a:rPr lang="en-GB" sz="1800" dirty="0" smtClean="0"/>
              <a:t>Insert timescales…</a:t>
            </a:r>
            <a:endParaRPr lang="en-GB" sz="18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46719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6429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spcAft>
                <a:spcPts val="600"/>
              </a:spcAft>
            </a:pPr>
            <a:r>
              <a:rPr lang="en-GB" sz="1800" dirty="0" smtClean="0"/>
              <a:t>The long road from Rio - background to the revision</a:t>
            </a:r>
          </a:p>
          <a:p>
            <a:pPr>
              <a:spcAft>
                <a:spcPts val="600"/>
              </a:spcAft>
            </a:pPr>
            <a:r>
              <a:rPr lang="en-GB" sz="1800" dirty="0" smtClean="0"/>
              <a:t>Why ISO 14001 is important</a:t>
            </a:r>
          </a:p>
          <a:p>
            <a:pPr>
              <a:spcAft>
                <a:spcPts val="600"/>
              </a:spcAft>
            </a:pPr>
            <a:r>
              <a:rPr lang="en-GB" sz="1800" dirty="0" smtClean="0"/>
              <a:t>What are the key changes</a:t>
            </a:r>
          </a:p>
          <a:p>
            <a:pPr>
              <a:spcAft>
                <a:spcPts val="600"/>
              </a:spcAft>
            </a:pPr>
            <a:r>
              <a:rPr lang="en-GB" sz="1800" dirty="0" smtClean="0"/>
              <a:t>What are the benefits</a:t>
            </a:r>
          </a:p>
          <a:p>
            <a:pPr>
              <a:spcAft>
                <a:spcPts val="600"/>
              </a:spcAft>
            </a:pPr>
            <a:r>
              <a:rPr lang="en-GB" sz="1800" dirty="0" smtClean="0"/>
              <a:t>What we need to do</a:t>
            </a:r>
          </a:p>
          <a:p>
            <a:pPr>
              <a:spcAft>
                <a:spcPts val="600"/>
              </a:spcAft>
            </a:pPr>
            <a:r>
              <a:rPr lang="en-GB" sz="1800" dirty="0" smtClean="0"/>
              <a:t>Your involvement </a:t>
            </a:r>
          </a:p>
          <a:p>
            <a:pPr>
              <a:spcAft>
                <a:spcPts val="600"/>
              </a:spcAft>
            </a:pPr>
            <a:r>
              <a:rPr lang="en-GB" sz="1800" dirty="0" smtClean="0"/>
              <a:t>Our project team</a:t>
            </a:r>
          </a:p>
          <a:p>
            <a:pPr>
              <a:spcAft>
                <a:spcPts val="600"/>
              </a:spcAft>
            </a:pPr>
            <a:r>
              <a:rPr lang="en-GB" sz="1800" dirty="0" smtClean="0"/>
              <a:t>Next steps</a:t>
            </a:r>
          </a:p>
          <a:p>
            <a:pPr>
              <a:spcAft>
                <a:spcPts val="600"/>
              </a:spcAft>
            </a:pPr>
            <a:endParaRPr lang="en-GB" dirty="0" smtClean="0"/>
          </a:p>
          <a:p>
            <a:pPr>
              <a:spcAft>
                <a:spcPts val="600"/>
              </a:spcAft>
            </a:pPr>
            <a:endParaRPr lang="en-GB" dirty="0" smtClean="0"/>
          </a:p>
          <a:p>
            <a:pPr marL="0" indent="0">
              <a:spcAft>
                <a:spcPts val="600"/>
              </a:spcAft>
              <a:buNone/>
            </a:pPr>
            <a:endParaRPr lang="en-GB"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350227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long road from Rio…….</a:t>
            </a:r>
            <a:endParaRPr lang="en-GB" dirty="0"/>
          </a:p>
        </p:txBody>
      </p:sp>
      <p:sp>
        <p:nvSpPr>
          <p:cNvPr id="5" name="Content Placeholder 4"/>
          <p:cNvSpPr>
            <a:spLocks noGrp="1"/>
          </p:cNvSpPr>
          <p:nvPr>
            <p:ph idx="1"/>
          </p:nvPr>
        </p:nvSpPr>
        <p:spPr/>
        <p:txBody>
          <a:bodyPr/>
          <a:lstStyle/>
          <a:p>
            <a:pPr marL="342900" indent="-342900">
              <a:buClrTx/>
              <a:buFont typeface="+mj-lt"/>
              <a:buAutoNum type="arabicPeriod"/>
            </a:pPr>
            <a:endParaRPr lang="en-GB" dirty="0" smtClean="0"/>
          </a:p>
          <a:p>
            <a:pPr marL="342900" indent="-342900">
              <a:buClrTx/>
              <a:buFont typeface="+mj-lt"/>
              <a:buAutoNum type="arabicPeriod"/>
            </a:pPr>
            <a:r>
              <a:rPr lang="en-GB" sz="1800" dirty="0" smtClean="0"/>
              <a:t>Increased understanding and awareness</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Increased legislation</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Global population growth</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Brand </a:t>
            </a:r>
            <a:r>
              <a:rPr lang="en-GB" sz="1800" dirty="0"/>
              <a:t>r</a:t>
            </a:r>
            <a:r>
              <a:rPr lang="en-GB" sz="1800" dirty="0" smtClean="0"/>
              <a:t>eputation</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Complex supply chains </a:t>
            </a:r>
          </a:p>
          <a:p>
            <a:pPr marL="342900" indent="-342900">
              <a:buClrTx/>
              <a:buFont typeface="+mj-lt"/>
              <a:buAutoNum type="arabicPeriod"/>
            </a:pPr>
            <a:endParaRPr lang="en-GB" sz="1800" dirty="0" smtClean="0"/>
          </a:p>
          <a:p>
            <a:pPr marL="0" indent="0">
              <a:buNone/>
            </a:pPr>
            <a:endParaRPr lang="en-GB" sz="1800" dirty="0" smtClean="0"/>
          </a:p>
          <a:p>
            <a:pPr marL="0" indent="0">
              <a:buNone/>
            </a:pPr>
            <a:endParaRPr lang="en-GB" dirty="0"/>
          </a:p>
        </p:txBody>
      </p:sp>
      <p:pic>
        <p:nvPicPr>
          <p:cNvPr id="1026" name="Picture 2" descr="H:\MDG--Rio20--1992-Rio-UNCE-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180" y="1894113"/>
            <a:ext cx="4053663" cy="2432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393658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the revision</a:t>
            </a:r>
            <a:endParaRPr lang="en-GB" dirty="0"/>
          </a:p>
        </p:txBody>
      </p:sp>
      <p:sp>
        <p:nvSpPr>
          <p:cNvPr id="3" name="Content Placeholder 2"/>
          <p:cNvSpPr>
            <a:spLocks noGrp="1"/>
          </p:cNvSpPr>
          <p:nvPr>
            <p:ph idx="1"/>
          </p:nvPr>
        </p:nvSpPr>
        <p:spPr>
          <a:xfrm>
            <a:off x="457200" y="826077"/>
            <a:ext cx="8229600" cy="3546475"/>
          </a:xfrm>
        </p:spPr>
        <p:txBody>
          <a:bodyPr/>
          <a:lstStyle/>
          <a:p>
            <a:r>
              <a:rPr lang="en-US" sz="1800" dirty="0" smtClean="0"/>
              <a:t>All standards are reviewed regularly to ensure they:</a:t>
            </a:r>
          </a:p>
          <a:p>
            <a:pPr lvl="1">
              <a:buFont typeface="Arial" pitchFamily="34" charset="0"/>
              <a:buChar char="•"/>
            </a:pPr>
            <a:r>
              <a:rPr lang="en-US" sz="1800" dirty="0" smtClean="0"/>
              <a:t>Adapt to a changing world</a:t>
            </a:r>
          </a:p>
          <a:p>
            <a:pPr lvl="1">
              <a:buFont typeface="Arial" pitchFamily="34" charset="0"/>
              <a:buChar char="•"/>
            </a:pPr>
            <a:r>
              <a:rPr lang="en-US" sz="1800" dirty="0" smtClean="0"/>
              <a:t>Place greater focus on the customer and enhanced customer satisfaction</a:t>
            </a:r>
          </a:p>
          <a:p>
            <a:pPr lvl="1">
              <a:buFont typeface="Arial" pitchFamily="34" charset="0"/>
              <a:buChar char="•"/>
            </a:pPr>
            <a:r>
              <a:rPr lang="en-US" sz="1800" dirty="0" smtClean="0"/>
              <a:t>Reflect increasingly complex organizational environments</a:t>
            </a:r>
          </a:p>
          <a:p>
            <a:pPr lvl="1">
              <a:buFont typeface="Arial" pitchFamily="34" charset="0"/>
              <a:buChar char="•"/>
            </a:pPr>
            <a:r>
              <a:rPr lang="en-US" sz="1800" dirty="0" smtClean="0"/>
              <a:t>Address the needs of all relevant parties/stakeholders</a:t>
            </a:r>
            <a:endParaRPr lang="en-GB" sz="1800" dirty="0" smtClean="0"/>
          </a:p>
          <a:p>
            <a:endParaRPr lang="en-US" sz="1800" dirty="0" smtClean="0"/>
          </a:p>
          <a:p>
            <a:r>
              <a:rPr lang="en-US" sz="1800" dirty="0" smtClean="0"/>
              <a:t>Major changes include:</a:t>
            </a:r>
          </a:p>
          <a:p>
            <a:pPr lvl="1">
              <a:buFont typeface="Arial" pitchFamily="34" charset="0"/>
              <a:buChar char="•"/>
            </a:pPr>
            <a:r>
              <a:rPr lang="en-US" sz="1800" dirty="0" smtClean="0"/>
              <a:t>A foundation for the integration with other management systems</a:t>
            </a:r>
          </a:p>
          <a:p>
            <a:pPr lvl="1">
              <a:buFont typeface="Arial" pitchFamily="34" charset="0"/>
              <a:buChar char="•"/>
            </a:pPr>
            <a:r>
              <a:rPr lang="en-GB" sz="1800" dirty="0" smtClean="0"/>
              <a:t>Focus on leadership</a:t>
            </a:r>
          </a:p>
          <a:p>
            <a:pPr lvl="1">
              <a:buFont typeface="Arial" pitchFamily="34" charset="0"/>
              <a:buChar char="•"/>
            </a:pPr>
            <a:r>
              <a:rPr lang="en-GB" sz="1800" dirty="0" smtClean="0"/>
              <a:t>Life cycle perspective and its impacts</a:t>
            </a:r>
          </a:p>
          <a:p>
            <a:pPr lvl="1">
              <a:buFont typeface="Arial" pitchFamily="34" charset="0"/>
              <a:buChar char="•"/>
            </a:pPr>
            <a:r>
              <a:rPr lang="en-GB" sz="1800" dirty="0" smtClean="0"/>
              <a:t>Improved risk and opportunity management</a:t>
            </a:r>
          </a:p>
          <a:p>
            <a:pPr marL="0" indent="0">
              <a:spcAft>
                <a:spcPts val="600"/>
              </a:spcAft>
              <a:buNone/>
            </a:pPr>
            <a:endParaRPr lang="en-GB" dirty="0" smtClean="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sp>
        <p:nvSpPr>
          <p:cNvPr id="7" name="Rectangle 6"/>
          <p:cNvSpPr/>
          <p:nvPr/>
        </p:nvSpPr>
        <p:spPr>
          <a:xfrm>
            <a:off x="963386" y="4480597"/>
            <a:ext cx="748392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0000"/>
              </a:lnSpc>
              <a:spcBef>
                <a:spcPts val="3000"/>
              </a:spcBef>
              <a:defRPr/>
            </a:pPr>
            <a:r>
              <a:rPr lang="en-US" sz="2400" dirty="0" smtClean="0">
                <a:solidFill>
                  <a:schemeClr val="tx1"/>
                </a:solidFill>
              </a:rPr>
              <a:t>Protecting the environment </a:t>
            </a:r>
            <a:r>
              <a:rPr lang="en-US" sz="2400" b="0" dirty="0" smtClean="0">
                <a:solidFill>
                  <a:schemeClr val="tx1"/>
                </a:solidFill>
                <a:ea typeface="Verdana" pitchFamily="34" charset="0"/>
                <a:cs typeface="Verdana" pitchFamily="34" charset="0"/>
              </a:rPr>
              <a:t>remains </a:t>
            </a:r>
            <a:r>
              <a:rPr lang="en-US" sz="2400" b="0" dirty="0">
                <a:solidFill>
                  <a:schemeClr val="tx1"/>
                </a:solidFill>
                <a:ea typeface="Verdana" pitchFamily="34" charset="0"/>
                <a:cs typeface="Verdana" pitchFamily="34" charset="0"/>
              </a:rPr>
              <a:t>the </a:t>
            </a:r>
            <a:r>
              <a:rPr lang="en-US" sz="2400" b="0" dirty="0" smtClean="0">
                <a:solidFill>
                  <a:schemeClr val="tx1"/>
                </a:solidFill>
                <a:ea typeface="Verdana" pitchFamily="34" charset="0"/>
                <a:cs typeface="Verdana" pitchFamily="34" charset="0"/>
              </a:rPr>
              <a:t>primary </a:t>
            </a:r>
            <a:r>
              <a:rPr lang="en-US" sz="2400" b="0" dirty="0">
                <a:solidFill>
                  <a:schemeClr val="tx1"/>
                </a:solidFill>
                <a:ea typeface="Verdana" pitchFamily="34" charset="0"/>
                <a:cs typeface="Verdana" pitchFamily="34" charset="0"/>
              </a:rPr>
              <a:t>focus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73893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ISO 14001 is important</a:t>
            </a:r>
            <a:endParaRPr lang="en-GB" dirty="0"/>
          </a:p>
        </p:txBody>
      </p:sp>
      <p:sp>
        <p:nvSpPr>
          <p:cNvPr id="3" name="Content Placeholder 2"/>
          <p:cNvSpPr>
            <a:spLocks noGrp="1"/>
          </p:cNvSpPr>
          <p:nvPr>
            <p:ph idx="1"/>
          </p:nvPr>
        </p:nvSpPr>
        <p:spPr/>
        <p:txBody>
          <a:bodyPr/>
          <a:lstStyle/>
          <a:p>
            <a:pPr marL="0" indent="0">
              <a:buNone/>
            </a:pPr>
            <a:r>
              <a:rPr lang="en-GB" sz="1800" dirty="0" smtClean="0"/>
              <a:t>ISO 14001 has helped thousands of organizations throughout the world to </a:t>
            </a:r>
          </a:p>
          <a:p>
            <a:endParaRPr lang="en-GB" sz="1800" dirty="0" smtClean="0"/>
          </a:p>
          <a:p>
            <a:pPr lvl="1">
              <a:spcAft>
                <a:spcPts val="600"/>
              </a:spcAft>
            </a:pPr>
            <a:r>
              <a:rPr lang="en-GB" sz="1800" dirty="0" smtClean="0"/>
              <a:t>Comply with regulations</a:t>
            </a:r>
          </a:p>
          <a:p>
            <a:pPr lvl="1">
              <a:spcAft>
                <a:spcPts val="600"/>
              </a:spcAft>
            </a:pPr>
            <a:r>
              <a:rPr lang="en-GB" sz="1800" dirty="0" smtClean="0"/>
              <a:t>Inspire trust in their business</a:t>
            </a:r>
          </a:p>
          <a:p>
            <a:pPr lvl="1">
              <a:spcAft>
                <a:spcPts val="600"/>
              </a:spcAft>
            </a:pPr>
            <a:r>
              <a:rPr lang="en-GB" sz="1800" dirty="0" smtClean="0"/>
              <a:t>Reduce waste and defects</a:t>
            </a:r>
          </a:p>
          <a:p>
            <a:pPr lvl="1">
              <a:spcAft>
                <a:spcPts val="600"/>
              </a:spcAft>
            </a:pPr>
            <a:r>
              <a:rPr lang="en-GB" sz="1800" dirty="0" smtClean="0"/>
              <a:t>Manage business risk</a:t>
            </a:r>
          </a:p>
          <a:p>
            <a:pPr lvl="1">
              <a:spcAft>
                <a:spcPts val="600"/>
              </a:spcAft>
            </a:pPr>
            <a:r>
              <a:rPr lang="en-GB" sz="1800" dirty="0" smtClean="0"/>
              <a:t>Increase competitiveness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1298461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969" y="-1"/>
            <a:ext cx="978195" cy="978195"/>
          </a:xfrm>
          <a:prstGeom prst="rect">
            <a:avLst/>
          </a:prstGeom>
        </p:spPr>
      </p:pic>
      <p:sp>
        <p:nvSpPr>
          <p:cNvPr id="2" name="Title 1"/>
          <p:cNvSpPr>
            <a:spLocks noGrp="1"/>
          </p:cNvSpPr>
          <p:nvPr>
            <p:ph type="title"/>
          </p:nvPr>
        </p:nvSpPr>
        <p:spPr/>
        <p:txBody>
          <a:bodyPr/>
          <a:lstStyle/>
          <a:p>
            <a:r>
              <a:rPr lang="en-GB" dirty="0" smtClean="0"/>
              <a:t>ISO 14001 – Key changes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2485542"/>
              </p:ext>
            </p:extLst>
          </p:nvPr>
        </p:nvGraphicFramePr>
        <p:xfrm>
          <a:off x="310243" y="784319"/>
          <a:ext cx="8572499" cy="3948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331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028" y="-182513"/>
            <a:ext cx="899331" cy="899331"/>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06326103"/>
              </p:ext>
            </p:extLst>
          </p:nvPr>
        </p:nvGraphicFramePr>
        <p:xfrm>
          <a:off x="457200" y="507350"/>
          <a:ext cx="8229600" cy="4598701"/>
        </p:xfrm>
        <a:graphic>
          <a:graphicData uri="http://schemas.openxmlformats.org/drawingml/2006/table">
            <a:tbl>
              <a:tblPr firstRow="1" bandRow="1">
                <a:tableStyleId>{5C22544A-7EE6-4342-B048-85BDC9FD1C3A}</a:tableStyleId>
              </a:tblPr>
              <a:tblGrid>
                <a:gridCol w="2349795"/>
                <a:gridCol w="2591796"/>
                <a:gridCol w="3288009"/>
              </a:tblGrid>
              <a:tr h="345555">
                <a:tc>
                  <a:txBody>
                    <a:bodyPr/>
                    <a:lstStyle/>
                    <a:p>
                      <a:pPr algn="l"/>
                      <a:r>
                        <a:rPr lang="it-IT" sz="1200" b="1" i="0" u="none" strike="noStrike" baseline="0" dirty="0" smtClean="0">
                          <a:solidFill>
                            <a:srgbClr val="000000"/>
                          </a:solidFill>
                          <a:latin typeface="+mn-lt"/>
                        </a:rPr>
                        <a:t>ISO 14001:2004</a:t>
                      </a:r>
                      <a:r>
                        <a:rPr lang="it-IT" sz="1200" b="0" i="0" u="none" strike="noStrike" baseline="0" dirty="0" smtClean="0">
                          <a:solidFill>
                            <a:srgbClr val="000000"/>
                          </a:solidFill>
                          <a:latin typeface="+mn-lt"/>
                        </a:rPr>
                        <a:t>		</a:t>
                      </a:r>
                    </a:p>
                  </a:txBody>
                  <a:tcPr/>
                </a:tc>
                <a:tc>
                  <a:txBody>
                    <a:bodyPr/>
                    <a:lstStyle/>
                    <a:p>
                      <a:pPr algn="l"/>
                      <a:r>
                        <a:rPr lang="it-IT" sz="1200" b="1" i="0" u="none" strike="noStrike" baseline="0" dirty="0" smtClean="0">
                          <a:solidFill>
                            <a:srgbClr val="000000"/>
                          </a:solidFill>
                          <a:latin typeface="+mn-lt"/>
                        </a:rPr>
                        <a:t>ISO FDIS 14001:2015 </a:t>
                      </a:r>
                      <a:r>
                        <a:rPr lang="it-IT" sz="1200" b="0" i="0" u="none" strike="noStrike" baseline="0" dirty="0" smtClean="0">
                          <a:solidFill>
                            <a:srgbClr val="000000"/>
                          </a:solidFill>
                          <a:latin typeface="+mn-lt"/>
                        </a:rPr>
                        <a:t>	</a:t>
                      </a:r>
                    </a:p>
                  </a:txBody>
                  <a:tcPr/>
                </a:tc>
                <a:tc>
                  <a:txBody>
                    <a:bodyPr/>
                    <a:lstStyle/>
                    <a:p>
                      <a:pPr algn="l"/>
                      <a:endParaRPr lang="it-IT" sz="1200" b="0" i="0" u="none" strike="noStrike" baseline="0" dirty="0" smtClean="0">
                        <a:solidFill>
                          <a:srgbClr val="000000"/>
                        </a:solidFill>
                        <a:latin typeface="+mn-lt"/>
                      </a:endParaRPr>
                    </a:p>
                  </a:txBody>
                  <a:tcPr/>
                </a:tc>
              </a:tr>
              <a:tr h="231608">
                <a:tc>
                  <a:txBody>
                    <a:bodyPr/>
                    <a:lstStyle/>
                    <a:p>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0 Introduction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73081">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94158">
                <a:tc>
                  <a:txBody>
                    <a:bodyPr/>
                    <a:lstStyle/>
                    <a:p>
                      <a:r>
                        <a:rPr lang="en-GB" sz="1000" b="1" i="0" u="none" strike="noStrike" baseline="0" dirty="0" smtClean="0">
                          <a:solidFill>
                            <a:schemeClr val="accent6">
                              <a:lumMod val="75000"/>
                            </a:schemeClr>
                          </a:solidFill>
                          <a:latin typeface="+mn-lt"/>
                        </a:rPr>
                        <a:t>2 Normative references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2 Normative references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324117">
                <a:tc>
                  <a:txBody>
                    <a:bodyPr/>
                    <a:lstStyle/>
                    <a:p>
                      <a:r>
                        <a:rPr lang="en-GB" sz="1000" b="1" i="0" u="none" strike="noStrike" baseline="0" dirty="0" smtClean="0">
                          <a:solidFill>
                            <a:schemeClr val="accent6">
                              <a:lumMod val="75000"/>
                            </a:schemeClr>
                          </a:solidFill>
                          <a:latin typeface="+mn-lt"/>
                        </a:rPr>
                        <a:t>3 Terms and definitions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3 Terms and definitions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393405">
                <a:tc>
                  <a:txBody>
                    <a:bodyPr/>
                    <a:lstStyle/>
                    <a:p>
                      <a:r>
                        <a:rPr lang="en-GB" sz="1100" b="1" i="0" u="none" strike="noStrike" baseline="0" dirty="0" smtClean="0">
                          <a:solidFill>
                            <a:srgbClr val="000000"/>
                          </a:solidFill>
                          <a:latin typeface="+mn-lt"/>
                        </a:rPr>
                        <a:t>4 Environmental system requirements</a:t>
                      </a:r>
                      <a:endParaRPr lang="en-GB" sz="1100" b="0" i="0" u="none" strike="noStrike" baseline="0" dirty="0" smtClean="0">
                        <a:solidFill>
                          <a:srgbClr val="000000"/>
                        </a:solidFill>
                        <a:latin typeface="+mn-lt"/>
                      </a:endParaRPr>
                    </a:p>
                  </a:txBody>
                  <a:tcPr/>
                </a:tc>
                <a:tc>
                  <a:txBody>
                    <a:bodyPr/>
                    <a:lstStyle/>
                    <a:p>
                      <a:r>
                        <a:rPr lang="en-GB" sz="1100" b="1" i="0" u="none" strike="noStrike" baseline="0" dirty="0" smtClean="0">
                          <a:solidFill>
                            <a:srgbClr val="000000"/>
                          </a:solidFill>
                          <a:latin typeface="+mn-lt"/>
                        </a:rPr>
                        <a:t>4 Context of the organization </a:t>
                      </a:r>
                      <a:r>
                        <a:rPr lang="en-GB" sz="1100" b="0" i="0" u="none" strike="noStrike" baseline="0" dirty="0" smtClean="0">
                          <a:solidFill>
                            <a:srgbClr val="000000"/>
                          </a:solidFill>
                          <a:latin typeface="+mn-lt"/>
                        </a:rPr>
                        <a:t>	</a:t>
                      </a:r>
                    </a:p>
                  </a:txBody>
                  <a:tcPr/>
                </a:tc>
                <a:tc>
                  <a:txBody>
                    <a:bodyPr/>
                    <a:lstStyle/>
                    <a:p>
                      <a:r>
                        <a:rPr lang="en-GB" sz="1100" b="1" dirty="0" smtClean="0">
                          <a:solidFill>
                            <a:schemeClr val="tx1"/>
                          </a:solidFill>
                        </a:rPr>
                        <a:t>Essentially</a:t>
                      </a:r>
                      <a:r>
                        <a:rPr lang="en-GB" sz="1100" b="1" baseline="0" dirty="0" smtClean="0">
                          <a:solidFill>
                            <a:schemeClr val="tx1"/>
                          </a:solidFill>
                        </a:rPr>
                        <a:t> a new requirement to understand the needs and expectations of interested parties</a:t>
                      </a:r>
                      <a:endParaRPr lang="en-GB" sz="1100" b="1" dirty="0">
                        <a:solidFill>
                          <a:schemeClr val="tx1"/>
                        </a:solidFill>
                      </a:endParaRPr>
                    </a:p>
                  </a:txBody>
                  <a:tcPr/>
                </a:tc>
              </a:tr>
              <a:tr h="256432">
                <a:tc>
                  <a:txBody>
                    <a:bodyPr/>
                    <a:lstStyle/>
                    <a:p>
                      <a:r>
                        <a:rPr lang="en-GB" sz="1100" b="1" i="0" u="none" strike="noStrike" baseline="0" dirty="0" smtClean="0">
                          <a:solidFill>
                            <a:srgbClr val="000000"/>
                          </a:solidFill>
                          <a:latin typeface="+mn-lt"/>
                        </a:rPr>
                        <a:t>4.1 General requirements</a:t>
                      </a:r>
                      <a:r>
                        <a:rPr lang="en-GB" sz="1100" b="0" i="0" u="none" strike="noStrike" baseline="0" dirty="0" smtClean="0">
                          <a:solidFill>
                            <a:srgbClr val="000000"/>
                          </a:solidFill>
                          <a:latin typeface="+mn-lt"/>
                        </a:rPr>
                        <a:t>	</a:t>
                      </a:r>
                    </a:p>
                  </a:txBody>
                  <a:tcPr/>
                </a:tc>
                <a:tc>
                  <a:txBody>
                    <a:bodyPr/>
                    <a:lstStyle/>
                    <a:p>
                      <a:r>
                        <a:rPr lang="en-GB" sz="1100" b="1" i="0" u="none" strike="noStrike" baseline="0" dirty="0" smtClean="0">
                          <a:solidFill>
                            <a:srgbClr val="000000"/>
                          </a:solidFill>
                          <a:latin typeface="+mn-lt"/>
                        </a:rPr>
                        <a:t>5 Leadership </a:t>
                      </a:r>
                      <a:r>
                        <a:rPr lang="en-GB" sz="1100" b="0" i="0" u="none" strike="noStrike" baseline="0" dirty="0" smtClean="0">
                          <a:solidFill>
                            <a:srgbClr val="000000"/>
                          </a:solidFill>
                          <a:latin typeface="+mn-lt"/>
                        </a:rPr>
                        <a:t>	</a:t>
                      </a:r>
                    </a:p>
                  </a:txBody>
                  <a:tcPr/>
                </a:tc>
                <a:tc>
                  <a:txBody>
                    <a:bodyPr/>
                    <a:lstStyle/>
                    <a:p>
                      <a:r>
                        <a:rPr lang="en-GB" sz="1100" b="1" dirty="0" smtClean="0">
                          <a:solidFill>
                            <a:schemeClr val="tx1"/>
                          </a:solidFill>
                        </a:rPr>
                        <a:t>Enhanced requirements</a:t>
                      </a:r>
                    </a:p>
                  </a:txBody>
                  <a:tcPr/>
                </a:tc>
              </a:tr>
              <a:tr h="365239">
                <a:tc>
                  <a:txBody>
                    <a:bodyPr/>
                    <a:lstStyle/>
                    <a:p>
                      <a:pPr marL="0" algn="l" defTabSz="343043" rtl="0" eaLnBrk="1" latinLnBrk="0" hangingPunct="1"/>
                      <a:r>
                        <a:rPr lang="en-GB" sz="1100" b="1" i="0" u="none" strike="noStrike" kern="1200" baseline="0" dirty="0" smtClean="0">
                          <a:solidFill>
                            <a:srgbClr val="000000"/>
                          </a:solidFill>
                          <a:latin typeface="+mn-lt"/>
                          <a:ea typeface="+mn-ea"/>
                          <a:cs typeface="+mn-cs"/>
                        </a:rPr>
                        <a:t>4.2 Environmental policy 	</a:t>
                      </a:r>
                    </a:p>
                  </a:txBody>
                  <a:tcPr/>
                </a:tc>
                <a:tc>
                  <a:txBody>
                    <a:bodyPr/>
                    <a:lstStyle/>
                    <a:p>
                      <a:pPr marL="0" algn="l" defTabSz="343043" rtl="0" eaLnBrk="1" latinLnBrk="0" hangingPunct="1"/>
                      <a:r>
                        <a:rPr lang="en-GB" sz="1100" b="1" i="0" u="none" strike="noStrike" kern="1200" baseline="0" dirty="0" smtClean="0">
                          <a:solidFill>
                            <a:srgbClr val="000000"/>
                          </a:solidFill>
                          <a:latin typeface="+mn-lt"/>
                          <a:ea typeface="+mn-ea"/>
                          <a:cs typeface="+mn-cs"/>
                        </a:rPr>
                        <a:t>6 Planning 	</a:t>
                      </a:r>
                    </a:p>
                  </a:txBody>
                  <a:tcPr/>
                </a:tc>
                <a:tc>
                  <a:txBody>
                    <a:bodyPr/>
                    <a:lstStyle/>
                    <a:p>
                      <a:r>
                        <a:rPr lang="en-GB" sz="1100" b="1" dirty="0" smtClean="0">
                          <a:solidFill>
                            <a:schemeClr val="tx1"/>
                          </a:solidFill>
                        </a:rPr>
                        <a:t>Significant change</a:t>
                      </a:r>
                    </a:p>
                    <a:p>
                      <a:r>
                        <a:rPr lang="en-GB" sz="1100" b="1" dirty="0" smtClean="0">
                          <a:solidFill>
                            <a:schemeClr val="tx1"/>
                          </a:solidFill>
                        </a:rPr>
                        <a:t>Enhanced requirements</a:t>
                      </a:r>
                      <a:endParaRPr lang="en-GB" sz="1100" b="1" dirty="0">
                        <a:solidFill>
                          <a:schemeClr val="tx1"/>
                        </a:solidFill>
                      </a:endParaRPr>
                    </a:p>
                  </a:txBody>
                  <a:tcPr/>
                </a:tc>
              </a:tr>
              <a:tr h="410604">
                <a:tc>
                  <a:txBody>
                    <a:bodyPr/>
                    <a:lstStyle/>
                    <a:p>
                      <a:r>
                        <a:rPr lang="en-GB" sz="1100" b="1" i="0" u="none" strike="noStrike" kern="1200" baseline="0" dirty="0" smtClean="0">
                          <a:solidFill>
                            <a:schemeClr val="dk1"/>
                          </a:solidFill>
                          <a:latin typeface="+mn-lt"/>
                          <a:ea typeface="+mn-ea"/>
                          <a:cs typeface="+mn-cs"/>
                        </a:rPr>
                        <a:t>4.4 Implementation and operation </a:t>
                      </a:r>
                      <a:endParaRPr lang="en-GB" sz="1100" b="0" i="0" u="none" strike="noStrike" kern="1200" baseline="0" dirty="0" smtClean="0">
                        <a:solidFill>
                          <a:schemeClr val="dk1"/>
                        </a:solidFill>
                        <a:latin typeface="+mn-lt"/>
                        <a:ea typeface="+mn-ea"/>
                        <a:cs typeface="+mn-cs"/>
                      </a:endParaRPr>
                    </a:p>
                  </a:txBody>
                  <a:tcPr/>
                </a:tc>
                <a:tc>
                  <a:txBody>
                    <a:bodyPr/>
                    <a:lstStyle/>
                    <a:p>
                      <a:r>
                        <a:rPr lang="en-GB" sz="1100" b="1" i="0" u="none" strike="noStrike" kern="1200" baseline="0" dirty="0" smtClean="0">
                          <a:solidFill>
                            <a:srgbClr val="000000"/>
                          </a:solidFill>
                          <a:latin typeface="+mn-lt"/>
                          <a:ea typeface="+mn-ea"/>
                          <a:cs typeface="+mn-cs"/>
                        </a:rPr>
                        <a:t>7 Support</a:t>
                      </a:r>
                    </a:p>
                  </a:txBody>
                  <a:tcPr/>
                </a:tc>
                <a:tc>
                  <a:txBody>
                    <a:bodyPr/>
                    <a:lstStyle/>
                    <a:p>
                      <a:r>
                        <a:rPr lang="en-GB" sz="1100" b="1" dirty="0" smtClean="0">
                          <a:solidFill>
                            <a:schemeClr val="tx1"/>
                          </a:solidFill>
                        </a:rPr>
                        <a:t>Enhanced requirement</a:t>
                      </a:r>
                    </a:p>
                    <a:p>
                      <a:r>
                        <a:rPr lang="en-GB" sz="1100" b="1" dirty="0" smtClean="0">
                          <a:solidFill>
                            <a:schemeClr val="tx1"/>
                          </a:solidFill>
                        </a:rPr>
                        <a:t>New</a:t>
                      </a:r>
                      <a:r>
                        <a:rPr lang="en-GB" sz="1100" b="1" baseline="0" dirty="0" smtClean="0">
                          <a:solidFill>
                            <a:schemeClr val="tx1"/>
                          </a:solidFill>
                        </a:rPr>
                        <a:t> requirement</a:t>
                      </a:r>
                      <a:endParaRPr lang="en-GB" sz="1100" b="1" dirty="0">
                        <a:solidFill>
                          <a:schemeClr val="tx1"/>
                        </a:solidFill>
                      </a:endParaRPr>
                    </a:p>
                  </a:txBody>
                  <a:tcPr/>
                </a:tc>
              </a:tr>
              <a:tr h="283831">
                <a:tc>
                  <a:txBody>
                    <a:bodyPr/>
                    <a:lstStyle/>
                    <a:p>
                      <a:r>
                        <a:rPr lang="en-GB" sz="1100" b="1" i="0" u="none" strike="noStrike" kern="1200" baseline="0" dirty="0" smtClean="0">
                          <a:solidFill>
                            <a:schemeClr val="dk1"/>
                          </a:solidFill>
                          <a:latin typeface="+mn-lt"/>
                          <a:ea typeface="+mn-ea"/>
                          <a:cs typeface="+mn-cs"/>
                        </a:rPr>
                        <a:t>4.5 Checking </a:t>
                      </a:r>
                      <a:r>
                        <a:rPr lang="en-GB" sz="1100" b="0" i="0" u="none" strike="noStrike" kern="1200" baseline="0" dirty="0" smtClean="0">
                          <a:solidFill>
                            <a:schemeClr val="dk1"/>
                          </a:solidFill>
                          <a:latin typeface="+mn-lt"/>
                          <a:ea typeface="+mn-ea"/>
                          <a:cs typeface="+mn-cs"/>
                        </a:rPr>
                        <a:t>	</a:t>
                      </a:r>
                    </a:p>
                  </a:txBody>
                  <a:tcPr/>
                </a:tc>
                <a:tc>
                  <a:txBody>
                    <a:bodyPr/>
                    <a:lstStyle/>
                    <a:p>
                      <a:r>
                        <a:rPr lang="en-GB" sz="1100" b="1" i="0" u="none" strike="noStrike" kern="1200" baseline="0" dirty="0" smtClean="0">
                          <a:solidFill>
                            <a:schemeClr val="dk1"/>
                          </a:solidFill>
                          <a:latin typeface="+mn-lt"/>
                          <a:ea typeface="+mn-ea"/>
                          <a:cs typeface="+mn-cs"/>
                        </a:rPr>
                        <a:t>8 Operation </a:t>
                      </a:r>
                      <a:r>
                        <a:rPr lang="en-GB" sz="1100" b="0" i="0" u="none" strike="noStrike" kern="1200" baseline="0" dirty="0" smtClean="0">
                          <a:solidFill>
                            <a:schemeClr val="dk1"/>
                          </a:solidFill>
                          <a:latin typeface="+mn-lt"/>
                          <a:ea typeface="+mn-ea"/>
                          <a:cs typeface="+mn-cs"/>
                        </a:rPr>
                        <a:t>	</a:t>
                      </a:r>
                    </a:p>
                  </a:txBody>
                  <a:tcPr/>
                </a:tc>
                <a:tc>
                  <a:txBody>
                    <a:bodyPr/>
                    <a:lstStyle/>
                    <a:p>
                      <a:r>
                        <a:rPr lang="en-GB" sz="1100" b="1" dirty="0" smtClean="0">
                          <a:solidFill>
                            <a:schemeClr val="tx1"/>
                          </a:solidFill>
                        </a:rPr>
                        <a:t>New</a:t>
                      </a:r>
                      <a:r>
                        <a:rPr lang="en-GB" sz="1100" b="1" baseline="0" dirty="0" smtClean="0">
                          <a:solidFill>
                            <a:schemeClr val="tx1"/>
                          </a:solidFill>
                        </a:rPr>
                        <a:t> requirement</a:t>
                      </a:r>
                    </a:p>
                    <a:p>
                      <a:r>
                        <a:rPr lang="en-GB" sz="1100" b="1" baseline="0" dirty="0" smtClean="0">
                          <a:solidFill>
                            <a:schemeClr val="tx1"/>
                          </a:solidFill>
                        </a:rPr>
                        <a:t>Enhanced requirement</a:t>
                      </a:r>
                    </a:p>
                    <a:p>
                      <a:r>
                        <a:rPr lang="en-GB" sz="1100" b="1" baseline="0" dirty="0" smtClean="0">
                          <a:solidFill>
                            <a:schemeClr val="tx1"/>
                          </a:solidFill>
                        </a:rPr>
                        <a:t>Simplified requirement</a:t>
                      </a:r>
                    </a:p>
                    <a:p>
                      <a:r>
                        <a:rPr lang="en-GB" sz="1100" b="1" baseline="0" dirty="0" smtClean="0">
                          <a:solidFill>
                            <a:schemeClr val="tx1"/>
                          </a:solidFill>
                        </a:rPr>
                        <a:t>Enhanced requirement</a:t>
                      </a:r>
                      <a:endParaRPr lang="en-GB" sz="1100" b="1" dirty="0">
                        <a:solidFill>
                          <a:schemeClr val="tx1"/>
                        </a:solidFill>
                      </a:endParaRPr>
                    </a:p>
                  </a:txBody>
                  <a:tcPr/>
                </a:tc>
              </a:tr>
              <a:tr h="365239">
                <a:tc>
                  <a:txBody>
                    <a:bodyPr/>
                    <a:lstStyle/>
                    <a:p>
                      <a:r>
                        <a:rPr lang="en-GB" sz="1100" b="1" i="0" u="none" strike="noStrike" kern="1200" baseline="0" dirty="0" smtClean="0">
                          <a:solidFill>
                            <a:schemeClr val="dk1"/>
                          </a:solidFill>
                          <a:latin typeface="+mn-lt"/>
                          <a:ea typeface="+mn-ea"/>
                          <a:cs typeface="+mn-cs"/>
                        </a:rPr>
                        <a:t>4.6 Management review</a:t>
                      </a:r>
                    </a:p>
                  </a:txBody>
                  <a:tcPr/>
                </a:tc>
                <a:tc>
                  <a:txBody>
                    <a:bodyPr/>
                    <a:lstStyle/>
                    <a:p>
                      <a:r>
                        <a:rPr lang="en-GB" sz="1100" b="1" i="0" u="none" strike="noStrike" kern="1200" baseline="0" dirty="0" smtClean="0">
                          <a:solidFill>
                            <a:schemeClr val="dk1"/>
                          </a:solidFill>
                          <a:latin typeface="+mn-lt"/>
                          <a:ea typeface="+mn-ea"/>
                          <a:cs typeface="+mn-cs"/>
                        </a:rPr>
                        <a:t>9 Performance evaluation </a:t>
                      </a:r>
                      <a:r>
                        <a:rPr lang="en-GB" sz="1100" b="0" i="0" u="none" strike="noStrike" kern="1200" baseline="0" dirty="0" smtClean="0">
                          <a:solidFill>
                            <a:schemeClr val="dk1"/>
                          </a:solidFill>
                          <a:latin typeface="+mn-lt"/>
                          <a:ea typeface="+mn-ea"/>
                          <a:cs typeface="+mn-cs"/>
                        </a:rPr>
                        <a:t>	</a:t>
                      </a:r>
                    </a:p>
                  </a:txBody>
                  <a:tcPr/>
                </a:tc>
                <a:tc>
                  <a:txBody>
                    <a:bodyPr/>
                    <a:lstStyle/>
                    <a:p>
                      <a:r>
                        <a:rPr lang="en-GB" sz="1100" b="1" dirty="0" smtClean="0">
                          <a:solidFill>
                            <a:schemeClr val="tx1"/>
                          </a:solidFill>
                        </a:rPr>
                        <a:t>New requirement</a:t>
                      </a:r>
                      <a:endParaRPr lang="en-GB" sz="1100" b="1" dirty="0">
                        <a:solidFill>
                          <a:schemeClr val="tx1"/>
                        </a:solidFill>
                      </a:endParaRPr>
                    </a:p>
                  </a:txBody>
                  <a:tcPr/>
                </a:tc>
              </a:tr>
              <a:tr h="283831">
                <a:tc>
                  <a:txBody>
                    <a:bodyPr/>
                    <a:lstStyle/>
                    <a:p>
                      <a:pPr marL="0" algn="l" defTabSz="343043" rtl="0" eaLnBrk="1" latinLnBrk="0" hangingPunct="1"/>
                      <a:endParaRPr lang="en-GB" sz="1100" b="1" i="0" u="none" strike="noStrike" kern="1200" baseline="0" dirty="0" smtClean="0">
                        <a:solidFill>
                          <a:schemeClr val="dk1"/>
                        </a:solidFill>
                        <a:latin typeface="+mn-lt"/>
                        <a:ea typeface="+mn-ea"/>
                        <a:cs typeface="+mn-cs"/>
                      </a:endParaRPr>
                    </a:p>
                  </a:txBody>
                  <a:tcP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100" b="1" i="0" u="none" strike="noStrike" kern="1200" baseline="0" dirty="0" smtClean="0">
                          <a:solidFill>
                            <a:schemeClr val="dk1"/>
                          </a:solidFill>
                          <a:latin typeface="+mn-lt"/>
                          <a:ea typeface="+mn-ea"/>
                          <a:cs typeface="+mn-cs"/>
                        </a:rPr>
                        <a:t>10 Improvement </a:t>
                      </a:r>
                      <a:endParaRPr lang="en-GB" sz="1100" b="0" i="0" u="none" strike="noStrike" kern="1200" baseline="0" dirty="0" smtClean="0">
                        <a:solidFill>
                          <a:schemeClr val="dk1"/>
                        </a:solidFill>
                        <a:latin typeface="+mn-lt"/>
                        <a:ea typeface="+mn-ea"/>
                        <a:cs typeface="+mn-cs"/>
                      </a:endParaRPr>
                    </a:p>
                  </a:txBody>
                  <a:tcPr/>
                </a:tc>
                <a:tc>
                  <a:txBody>
                    <a:bodyPr/>
                    <a:lstStyle/>
                    <a:p>
                      <a:r>
                        <a:rPr lang="en-GB" sz="1100" b="1" dirty="0" smtClean="0">
                          <a:solidFill>
                            <a:schemeClr val="tx1"/>
                          </a:solidFill>
                        </a:rPr>
                        <a:t>More structured approach</a:t>
                      </a:r>
                      <a:endParaRPr lang="en-GB" sz="1100" b="1" dirty="0">
                        <a:solidFill>
                          <a:schemeClr val="tx1"/>
                        </a:solidFill>
                      </a:endParaRPr>
                    </a:p>
                  </a:txBody>
                  <a:tcPr/>
                </a:tc>
              </a:tr>
            </a:tbl>
          </a:graphicData>
        </a:graphic>
      </p:graphicFrame>
      <p:sp>
        <p:nvSpPr>
          <p:cNvPr id="3" name="Title 2"/>
          <p:cNvSpPr>
            <a:spLocks noGrp="1"/>
          </p:cNvSpPr>
          <p:nvPr>
            <p:ph type="title"/>
          </p:nvPr>
        </p:nvSpPr>
        <p:spPr>
          <a:xfrm>
            <a:off x="457200" y="115626"/>
            <a:ext cx="8229600" cy="360336"/>
          </a:xfrm>
        </p:spPr>
        <p:txBody>
          <a:bodyPr/>
          <a:lstStyle/>
          <a:p>
            <a:r>
              <a:rPr lang="en-GB" dirty="0" smtClean="0"/>
              <a:t>ISO 14001 – Key differences</a:t>
            </a:r>
            <a:endParaRPr lang="en-GB" dirty="0"/>
          </a:p>
        </p:txBody>
      </p:sp>
    </p:spTree>
    <p:extLst>
      <p:ext uri="{BB962C8B-B14F-4D97-AF65-F5344CB8AC3E}">
        <p14:creationId xmlns:p14="http://schemas.microsoft.com/office/powerpoint/2010/main" val="604178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Benefits of the new standard  </a:t>
            </a:r>
            <a:r>
              <a:rPr lang="en-US" sz="2500" dirty="0" smtClean="0">
                <a:solidFill>
                  <a:srgbClr val="FF0000"/>
                </a:solidFill>
              </a:rPr>
              <a:t/>
            </a:r>
            <a:br>
              <a:rPr lang="en-US" sz="2500" dirty="0" smtClean="0">
                <a:solidFill>
                  <a:srgbClr val="FF0000"/>
                </a:solidFill>
              </a:rPr>
            </a:br>
            <a:r>
              <a:rPr lang="en-US" sz="2500" dirty="0" smtClean="0">
                <a:solidFill>
                  <a:srgbClr val="FF0000"/>
                </a:solidFill>
              </a:rPr>
              <a:t/>
            </a:r>
            <a:br>
              <a:rPr lang="en-US" sz="2500" dirty="0" smtClean="0">
                <a:solidFill>
                  <a:srgbClr val="FF0000"/>
                </a:solidFill>
              </a:rPr>
            </a:br>
            <a:r>
              <a:rPr lang="en-US" sz="1400" dirty="0" smtClean="0"/>
              <a:t/>
            </a:r>
            <a:br>
              <a:rPr lang="en-US" sz="1400" dirty="0" smtClean="0"/>
            </a:br>
            <a:endParaRPr lang="en-US" sz="2500" dirty="0"/>
          </a:p>
        </p:txBody>
      </p:sp>
      <p:sp>
        <p:nvSpPr>
          <p:cNvPr id="2" name="Content Placeholder 1"/>
          <p:cNvSpPr>
            <a:spLocks noGrp="1"/>
          </p:cNvSpPr>
          <p:nvPr>
            <p:ph idx="1"/>
          </p:nvPr>
        </p:nvSpPr>
        <p:spPr>
          <a:xfrm>
            <a:off x="571502" y="680594"/>
            <a:ext cx="7692307" cy="3546475"/>
          </a:xfrm>
        </p:spPr>
        <p:txBody>
          <a:bodyPr/>
          <a:lstStyle/>
          <a:p>
            <a:pPr>
              <a:spcAft>
                <a:spcPts val="600"/>
              </a:spcAft>
              <a:buFont typeface="Arial" pitchFamily="34" charset="0"/>
              <a:buChar char="•"/>
            </a:pPr>
            <a:r>
              <a:rPr lang="en-GB" sz="1800" dirty="0" smtClean="0">
                <a:solidFill>
                  <a:srgbClr val="FF0000"/>
                </a:solidFill>
              </a:rPr>
              <a:t>Bringing Environmental Management into the heart of our business</a:t>
            </a:r>
          </a:p>
          <a:p>
            <a:pPr lvl="1">
              <a:spcAft>
                <a:spcPts val="600"/>
              </a:spcAft>
              <a:buFont typeface="Arial" pitchFamily="34" charset="0"/>
              <a:buChar char="•"/>
            </a:pPr>
            <a:r>
              <a:rPr lang="en-GB" dirty="0" smtClean="0"/>
              <a:t>Environmental management will be integrated and aligned with our business strategies improving sustainability, saving money and preserving the world’s natural resources.</a:t>
            </a:r>
          </a:p>
          <a:p>
            <a:pPr>
              <a:spcAft>
                <a:spcPts val="600"/>
              </a:spcAft>
              <a:buFont typeface="Arial" pitchFamily="34" charset="0"/>
              <a:buChar char="•"/>
            </a:pPr>
            <a:r>
              <a:rPr lang="en-GB" sz="1800" dirty="0" smtClean="0">
                <a:solidFill>
                  <a:srgbClr val="FF0000"/>
                </a:solidFill>
              </a:rPr>
              <a:t>Improved Lifetime Environmental Performance</a:t>
            </a:r>
          </a:p>
          <a:p>
            <a:pPr lvl="1">
              <a:spcAft>
                <a:spcPts val="600"/>
              </a:spcAft>
              <a:buFont typeface="Arial" pitchFamily="34" charset="0"/>
              <a:buChar char="•"/>
            </a:pPr>
            <a:r>
              <a:rPr lang="en-GB" dirty="0" smtClean="0"/>
              <a:t>This holistic approach will identify further opportunities for improved environmental performance saving resources and costs</a:t>
            </a:r>
            <a:endParaRPr lang="en-GB" dirty="0"/>
          </a:p>
          <a:p>
            <a:pPr>
              <a:spcAft>
                <a:spcPts val="600"/>
              </a:spcAft>
              <a:buFont typeface="Arial" pitchFamily="34" charset="0"/>
              <a:buChar char="•"/>
            </a:pPr>
            <a:r>
              <a:rPr lang="en-GB" sz="1800" dirty="0" smtClean="0">
                <a:solidFill>
                  <a:srgbClr val="FF0000"/>
                </a:solidFill>
              </a:rPr>
              <a:t>An Integrated Approach</a:t>
            </a:r>
          </a:p>
          <a:p>
            <a:pPr lvl="1">
              <a:spcAft>
                <a:spcPts val="600"/>
              </a:spcAft>
              <a:buFont typeface="Arial" pitchFamily="34" charset="0"/>
              <a:buChar char="•"/>
            </a:pPr>
            <a:r>
              <a:rPr lang="en-GB" dirty="0" smtClean="0"/>
              <a:t>It will be easier to implement more than one management system providing a more holistic view leading to cost savings</a:t>
            </a:r>
            <a:endParaRPr lang="en-GB" dirty="0"/>
          </a:p>
          <a:p>
            <a:pPr>
              <a:spcAft>
                <a:spcPts val="600"/>
              </a:spcAft>
              <a:buFont typeface="Arial" pitchFamily="34" charset="0"/>
              <a:buChar char="•"/>
            </a:pPr>
            <a:r>
              <a:rPr lang="en-GB" sz="1800" dirty="0" smtClean="0">
                <a:solidFill>
                  <a:srgbClr val="FF0000"/>
                </a:solidFill>
              </a:rPr>
              <a:t>Leadership</a:t>
            </a:r>
          </a:p>
          <a:p>
            <a:pPr lvl="1">
              <a:spcAft>
                <a:spcPts val="600"/>
              </a:spcAft>
              <a:buFont typeface="Arial" pitchFamily="34" charset="0"/>
              <a:buChar char="•"/>
            </a:pPr>
            <a:r>
              <a:rPr lang="en-GB" dirty="0" smtClean="0"/>
              <a:t>Greater involvement by our leadership </a:t>
            </a:r>
            <a:r>
              <a:rPr lang="en-GB" dirty="0"/>
              <a:t>team </a:t>
            </a:r>
            <a:r>
              <a:rPr lang="en-GB" dirty="0" smtClean="0"/>
              <a:t>will </a:t>
            </a:r>
            <a:r>
              <a:rPr lang="en-GB" dirty="0"/>
              <a:t>ensure that </a:t>
            </a:r>
            <a:r>
              <a:rPr lang="en-GB" dirty="0" smtClean="0"/>
              <a:t>we’ll all be </a:t>
            </a:r>
            <a:r>
              <a:rPr lang="en-GB" dirty="0"/>
              <a:t>motivated towards the organizations goals and objectives</a:t>
            </a:r>
          </a:p>
          <a:p>
            <a:pPr marL="0" indent="0">
              <a:buNone/>
            </a:pPr>
            <a:endParaRPr lang="en-GB" sz="1400" dirty="0">
              <a:solidFill>
                <a:srgbClr val="FF0000"/>
              </a:solidFill>
            </a:endParaRPr>
          </a:p>
          <a:p>
            <a:pPr lvl="1">
              <a:spcAft>
                <a:spcPts val="600"/>
              </a:spcAft>
            </a:pPr>
            <a:endParaRPr lang="en-US" dirty="0"/>
          </a:p>
          <a:p>
            <a:pPr lvl="1"/>
            <a:endParaRPr lang="en-US" dirty="0"/>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244898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we need to do </a:t>
            </a:r>
            <a:endParaRPr lang="en-GB" dirty="0"/>
          </a:p>
        </p:txBody>
      </p:sp>
      <p:sp>
        <p:nvSpPr>
          <p:cNvPr id="7" name="Content Placeholder 6"/>
          <p:cNvSpPr>
            <a:spLocks noGrp="1"/>
          </p:cNvSpPr>
          <p:nvPr>
            <p:ph idx="1"/>
          </p:nvPr>
        </p:nvSpPr>
        <p:spPr/>
        <p:txBody>
          <a:bodyPr/>
          <a:lstStyle/>
          <a:p>
            <a:pPr>
              <a:spcAft>
                <a:spcPts val="600"/>
              </a:spcAft>
            </a:pPr>
            <a:r>
              <a:rPr lang="en-GB" sz="1800" dirty="0" smtClean="0"/>
              <a:t>Set up a project team to manage the changes</a:t>
            </a:r>
          </a:p>
          <a:p>
            <a:pPr>
              <a:spcAft>
                <a:spcPts val="600"/>
              </a:spcAft>
            </a:pPr>
            <a:r>
              <a:rPr lang="en-GB" sz="1800" dirty="0" smtClean="0"/>
              <a:t>Communicate the project across the whole organization</a:t>
            </a:r>
          </a:p>
          <a:p>
            <a:pPr>
              <a:lnSpc>
                <a:spcPct val="150000"/>
              </a:lnSpc>
              <a:spcAft>
                <a:spcPts val="600"/>
              </a:spcAft>
              <a:buFont typeface="Arial" pitchFamily="34" charset="0"/>
              <a:buChar char="•"/>
            </a:pPr>
            <a:r>
              <a:rPr lang="en-GB" sz="1800" dirty="0"/>
              <a:t>Create an implementation plan and monitor </a:t>
            </a:r>
            <a:r>
              <a:rPr lang="en-GB" sz="1800" dirty="0" smtClean="0"/>
              <a:t>progress</a:t>
            </a:r>
            <a:endParaRPr lang="en-GB" sz="1800" dirty="0"/>
          </a:p>
          <a:p>
            <a:pPr>
              <a:spcAft>
                <a:spcPts val="600"/>
              </a:spcAft>
            </a:pPr>
            <a:r>
              <a:rPr lang="en-GB" sz="1800" dirty="0" smtClean="0"/>
              <a:t>Highlight the changes as opportunities for improvement</a:t>
            </a:r>
          </a:p>
          <a:p>
            <a:pPr>
              <a:spcAft>
                <a:spcPts val="600"/>
              </a:spcAft>
            </a:pPr>
            <a:r>
              <a:rPr lang="en-GB" sz="1800" dirty="0" smtClean="0"/>
              <a:t>Make changes to our documentation to reflect the new structure (as necessary)</a:t>
            </a:r>
          </a:p>
          <a:p>
            <a:pPr>
              <a:spcAft>
                <a:spcPts val="600"/>
              </a:spcAft>
            </a:pPr>
            <a:r>
              <a:rPr lang="en-GB" sz="1800" dirty="0" smtClean="0"/>
              <a:t>Implement the new requirements on leadership and context of the organization</a:t>
            </a:r>
          </a:p>
          <a:p>
            <a:pPr>
              <a:spcAft>
                <a:spcPts val="600"/>
              </a:spcAft>
            </a:pPr>
            <a:r>
              <a:rPr lang="en-GB" sz="1800" dirty="0" smtClean="0"/>
              <a:t>Review the effectiveness of our current control set</a:t>
            </a:r>
          </a:p>
          <a:p>
            <a:pPr>
              <a:spcAft>
                <a:spcPts val="600"/>
              </a:spcAft>
            </a:pPr>
            <a:r>
              <a:rPr lang="en-GB" sz="1800" dirty="0" smtClean="0"/>
              <a:t>Carry out an impact assessment </a:t>
            </a:r>
            <a:endParaRPr lang="en-GB" sz="18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6265886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SI PowerPoint template &amp;quot;&quot;/&gt;&lt;property id=&quot;20307&quot; value=&quot;258&quot;/&gt;&lt;/object&gt;&lt;/object&gt;&lt;/object&gt;&lt;/database&gt;"/>
  <p:tag name="SECTOMILLISECCONVERTED" val="1"/>
</p:tagLst>
</file>

<file path=ppt/theme/theme1.xml><?xml version="1.0" encoding="utf-8"?>
<a:theme xmlns:a="http://schemas.openxmlformats.org/drawingml/2006/main" name="BSI PowerPoint template 2015">
  <a:themeElements>
    <a:clrScheme name="Custom 35">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8F0700"/>
      </a:hlink>
      <a:folHlink>
        <a:srgbClr val="7F7F7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A4FBB1C2AF04C8DFBF1CE66DF379B" ma:contentTypeVersion="0" ma:contentTypeDescription="Create a new document." ma:contentTypeScope="" ma:versionID="e7424575dd9faf76912cf3fb52e0c5b1">
  <xsd:schema xmlns:xsd="http://www.w3.org/2001/XMLSchema" xmlns:xs="http://www.w3.org/2001/XMLSchema" xmlns:p="http://schemas.microsoft.com/office/2006/metadata/properties" xmlns:ns2="577468a3-8908-491b-8504-adf343b6a280" targetNamespace="http://schemas.microsoft.com/office/2006/metadata/properties" ma:root="true" ma:fieldsID="df9008ed41fbc0b66c877d9ec74b268a" ns2:_="">
    <xsd:import namespace="577468a3-8908-491b-8504-adf343b6a28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77468a3-8908-491b-8504-adf343b6a280">X2NRS4N5DJD3-1207-6</_dlc_DocId>
    <_dlc_DocIdUrl xmlns="577468a3-8908-491b-8504-adf343b6a280">
      <Url>https://intranet.bsi-global.com/OurBSI/BusinessFunctions/Marketing/Brand/Templates/_layouts/DocIdRedir.aspx?ID=X2NRS4N5DJD3-1207-6</Url>
      <Description>X2NRS4N5DJD3-1207-6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07FF1-9C44-41AE-AF22-EE99FC92A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A6826-CC15-417B-9D94-C2AA13AAFB2D}">
  <ds:schemaRefs>
    <ds:schemaRef ds:uri="577468a3-8908-491b-8504-adf343b6a280"/>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78FA9DB-78C4-416C-B22D-DFDAC66C2A32}">
  <ds:schemaRefs>
    <ds:schemaRef ds:uri="http://schemas.microsoft.com/sharepoint/events"/>
  </ds:schemaRefs>
</ds:datastoreItem>
</file>

<file path=customXml/itemProps4.xml><?xml version="1.0" encoding="utf-8"?>
<ds:datastoreItem xmlns:ds="http://schemas.openxmlformats.org/officeDocument/2006/customXml" ds:itemID="{14A5A54C-04D5-4720-BA2C-DC80E21C3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BSI PowerPoint template 2015</Template>
  <TotalTime>0</TotalTime>
  <Words>2095</Words>
  <Application>Microsoft Office PowerPoint</Application>
  <PresentationFormat>On-screen Show (16:9)</PresentationFormat>
  <Paragraphs>229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Courier New</vt:lpstr>
      <vt:lpstr>ヒラギノ角ゴ Pro W3</vt:lpstr>
      <vt:lpstr>Calibri</vt:lpstr>
      <vt:lpstr>Tahoma Bold</vt:lpstr>
      <vt:lpstr>Verdana</vt:lpstr>
      <vt:lpstr>Tahoma</vt:lpstr>
      <vt:lpstr>BSI PowerPoint template 2015</vt:lpstr>
      <vt:lpstr>ISO FDIS 14001:2015 Explaining the Key Changes</vt:lpstr>
      <vt:lpstr>Agenda</vt:lpstr>
      <vt:lpstr>The long road from Rio…….</vt:lpstr>
      <vt:lpstr>Background to the revision</vt:lpstr>
      <vt:lpstr>Why ISO 14001 is important</vt:lpstr>
      <vt:lpstr>ISO 14001 – Key changes</vt:lpstr>
      <vt:lpstr>ISO 14001 – Key differences</vt:lpstr>
      <vt:lpstr>Benefits of the new standard     </vt:lpstr>
      <vt:lpstr>What we need to do </vt:lpstr>
      <vt:lpstr>Your involvement</vt:lpstr>
      <vt:lpstr>Our Project Team </vt:lpstr>
      <vt:lpstr>Next Steps/Timescales </vt:lpstr>
      <vt:lpstr>PowerPoint Presentation</vt:lpstr>
    </vt:vector>
  </TitlesOfParts>
  <Company>British Standards Institution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BSI PowerPoint template</dc:title>
  <dc:creator>Elaine Munro</dc:creator>
  <cp:lastModifiedBy>Robert Marsden</cp:lastModifiedBy>
  <cp:revision>74</cp:revision>
  <dcterms:created xsi:type="dcterms:W3CDTF">2015-01-15T14:41:17Z</dcterms:created>
  <dcterms:modified xsi:type="dcterms:W3CDTF">2015-08-02T09:00:16Z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c92fd510-38b2-4581-9e12-2bf21268aae2</vt:lpwstr>
  </property>
  <property fmtid="{D5CDD505-2E9C-101B-9397-08002B2CF9AE}" pid="3" name="ContentTypeId">
    <vt:lpwstr>0x010100C09A4FBB1C2AF04C8DFBF1CE66DF379B</vt:lpwstr>
  </property>
</Properties>
</file>